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C04C598-F70F-4926-B93A-A486FF62F117}">
  <a:tblStyle styleId="{6C04C598-F70F-4926-B93A-A486FF62F11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DC37B69-B0D3-411D-B0AC-8B78E973675B}"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75476A2-60D8-4945-89A9-745F3B7589B7}" styleName="Table_2">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865AF95-C702-4B16-B59D-71BE309FB7C3}"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6" name="Shape 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08" name="Shape 2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Shape 214"/>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Ordinances, guidelines </a:t>
            </a:r>
            <a:endParaRPr b="0" i="0" sz="1200" u="none" cap="none" strike="noStrike">
              <a:solidFill>
                <a:schemeClr val="dk1"/>
              </a:solidFill>
              <a:latin typeface="Calibri"/>
              <a:ea typeface="Calibri"/>
              <a:cs typeface="Calibri"/>
              <a:sym typeface="Calibri"/>
            </a:endParaRPr>
          </a:p>
        </p:txBody>
      </p:sp>
      <p:sp>
        <p:nvSpPr>
          <p:cNvPr id="215" name="Shape 215"/>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21" name="Shape 2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Clr>
                <a:schemeClr val="dk1"/>
              </a:buClr>
              <a:buSzPts val="1400"/>
              <a:buFont typeface="Arial"/>
              <a:buNone/>
            </a:pPr>
            <a:r>
              <a:rPr lang="en-US"/>
              <a:t>Making the first impression is very important to visitors and residents. Complete Streets is transforming the urban core and that is why these two initiatives are mentioned first and have the highest priority.</a:t>
            </a:r>
            <a:endParaRPr b="0" i="0" sz="1200" u="none" cap="none" strike="noStrike">
              <a:solidFill>
                <a:schemeClr val="dk1"/>
              </a:solidFill>
              <a:latin typeface="Calibri"/>
              <a:ea typeface="Calibri"/>
              <a:cs typeface="Calibri"/>
              <a:sym typeface="Calibri"/>
            </a:endParaRPr>
          </a:p>
        </p:txBody>
      </p:sp>
      <p:sp>
        <p:nvSpPr>
          <p:cNvPr id="226" name="Shape 2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34" name="Shape 23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40" name="Shape 2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46" name="Shape 24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55" name="Shape 2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64" name="Shape 2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73" name="Shape 2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2" name="Shape 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79" name="Shape 2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Shape 28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86" name="Shape 28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Shape 293"/>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94" name="Shape 294"/>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Shape 30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01" name="Shape 30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Shape 308"/>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09" name="Shape 309"/>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16" name="Shape 3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25" name="Shape 3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31" name="Shape 3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a:t>Community center is entire block on Van Vleek Street including Gibson’s Heating and Plumbing </a:t>
            </a:r>
            <a:endParaRPr b="0" i="0" sz="1200" u="none" cap="none" strike="noStrike">
              <a:solidFill>
                <a:schemeClr val="dk1"/>
              </a:solidFill>
              <a:latin typeface="Calibri"/>
              <a:ea typeface="Calibri"/>
              <a:cs typeface="Calibri"/>
              <a:sym typeface="Calibri"/>
            </a:endParaRPr>
          </a:p>
        </p:txBody>
      </p:sp>
      <p:sp>
        <p:nvSpPr>
          <p:cNvPr id="338" name="Shape 3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47" name="Shape 3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Shape 98"/>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Downtown audit, ESRI analysis of community information, community survey that over 350 people took, studies of model communities, </a:t>
            </a:r>
            <a:endParaRPr b="0" i="0" sz="1200" u="none" cap="none" strike="noStrike">
              <a:solidFill>
                <a:schemeClr val="dk1"/>
              </a:solidFill>
              <a:latin typeface="Calibri"/>
              <a:ea typeface="Calibri"/>
              <a:cs typeface="Calibri"/>
              <a:sym typeface="Calibri"/>
            </a:endParaRPr>
          </a:p>
        </p:txBody>
      </p:sp>
      <p:sp>
        <p:nvSpPr>
          <p:cNvPr id="99" name="Shape 99"/>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a:t>Community Amenities show importance of events in downtown area. Schedule as many as possible to increase foot traffic and use other amenities to improve quality of life. </a:t>
            </a:r>
            <a:endParaRPr b="0" i="0" sz="1200" u="none" cap="none" strike="noStrike">
              <a:solidFill>
                <a:schemeClr val="dk1"/>
              </a:solidFill>
              <a:latin typeface="Calibri"/>
              <a:ea typeface="Calibri"/>
              <a:cs typeface="Calibri"/>
              <a:sym typeface="Calibri"/>
            </a:endParaRPr>
          </a:p>
        </p:txBody>
      </p:sp>
      <p:sp>
        <p:nvSpPr>
          <p:cNvPr id="353" name="Shape 3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Shape 359"/>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60" name="Shape 360"/>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Shape 366"/>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67" name="Shape 367"/>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73" name="Shape 3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Shape 382"/>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83" name="Shape 383"/>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89" name="Shape 3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Shape 398"/>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99" name="Shape 399"/>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Shape 40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06" name="Shape 40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12" name="Shape 4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Shape 421"/>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22" name="Shape 422"/>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Shape 12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Here we are today.  We proposed initiatives with strategies for implementation.  After this meeting and your input, we will be revising these into an action plan that will be sent to the Town in a few weeks. </a:t>
            </a:r>
            <a:endParaRPr b="0" i="0" sz="1200" u="none" cap="none" strike="noStrike">
              <a:solidFill>
                <a:schemeClr val="dk1"/>
              </a:solidFill>
              <a:latin typeface="Calibri"/>
              <a:ea typeface="Calibri"/>
              <a:cs typeface="Calibri"/>
              <a:sym typeface="Calibri"/>
            </a:endParaRPr>
          </a:p>
        </p:txBody>
      </p:sp>
      <p:sp>
        <p:nvSpPr>
          <p:cNvPr id="128" name="Shape 12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Shape 428"/>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29" name="Shape 429"/>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Shape 436"/>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37" name="Shape 437"/>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Shape 44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43" name="Shape 4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Shape 452"/>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53" name="Shape 453"/>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Shape 46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61" name="Shape 46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Shape 46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68" name="Shape 46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Shape 474"/>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75" name="Shape 475"/>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Shape 481"/>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82" name="Shape 482"/>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Shape 488"/>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89" name="Shape 489"/>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Shape 49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98" name="Shape 49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Shape 154"/>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This is your process.  </a:t>
            </a:r>
            <a:endParaRPr b="0" i="0" sz="1200" u="none" cap="none" strike="noStrike">
              <a:solidFill>
                <a:schemeClr val="dk1"/>
              </a:solidFill>
              <a:latin typeface="Calibri"/>
              <a:ea typeface="Calibri"/>
              <a:cs typeface="Calibri"/>
              <a:sym typeface="Calibri"/>
            </a:endParaRPr>
          </a:p>
        </p:txBody>
      </p:sp>
      <p:sp>
        <p:nvSpPr>
          <p:cNvPr id="155" name="Shape 155"/>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Shape 504"/>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05" name="Shape 5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Shape 509"/>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10" name="Shape 5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Shape 51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18" name="Shape 51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Shape 52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26" name="Shape 52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Shape 530"/>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31" name="Shape 5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Shape 536"/>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37" name="Shape 5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Shape 542"/>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43" name="Shape 5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49" name="Shape 5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55" name="Shape 55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Shape 560"/>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61" name="Shape 5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79" name="Shape 1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Shape 56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68" name="Shape 56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Shape 574"/>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75" name="Shape 575"/>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Shape 58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81" name="Shape 58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Shape 5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Shape 590"/>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91" name="Shape 59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Shape 5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Shape 59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598" name="Shape 59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Shape 60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Shape 60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06" name="Shape 60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Shape 6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Shape 615"/>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16" name="Shape 616"/>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Shape 6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Shape 622"/>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23" name="Shape 623"/>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Shape 6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Shape 629"/>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30" name="Shape 630"/>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Shape 637"/>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38" name="Shape 63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Shape 185"/>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Take more time here explaining people concerns</a:t>
            </a:r>
            <a:endParaRPr b="0" i="0" sz="1200" u="none" cap="none" strike="noStrike">
              <a:solidFill>
                <a:schemeClr val="dk1"/>
              </a:solidFill>
              <a:latin typeface="Calibri"/>
              <a:ea typeface="Calibri"/>
              <a:cs typeface="Calibri"/>
              <a:sym typeface="Calibri"/>
            </a:endParaRPr>
          </a:p>
        </p:txBody>
      </p:sp>
      <p:sp>
        <p:nvSpPr>
          <p:cNvPr id="186" name="Shape 186"/>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Shape 6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Shape 644"/>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45" name="Shape 645"/>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Shape 650"/>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51" name="Shape 6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Shape 65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56" name="Shape 65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Shape 6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Shape 662"/>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63" name="Shape 663"/>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Shape 668"/>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69" name="Shape 6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Shape 6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Shape 678"/>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79" name="Shape 679"/>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Shape 68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86" name="Shape 68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Shape 69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93" name="Shape 69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Shape 699"/>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00" name="Shape 70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Shape 7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707" name="Shape 707"/>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08" name="Shape 708"/>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Shape 192"/>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2 million dollar municipal budget</a:t>
            </a:r>
            <a:endParaRPr b="0" i="0" sz="1200" u="none" cap="none" strike="noStrike">
              <a:solidFill>
                <a:schemeClr val="dk1"/>
              </a:solidFill>
              <a:latin typeface="Calibri"/>
              <a:ea typeface="Calibri"/>
              <a:cs typeface="Calibri"/>
              <a:sym typeface="Calibri"/>
            </a:endParaRPr>
          </a:p>
        </p:txBody>
      </p:sp>
      <p:sp>
        <p:nvSpPr>
          <p:cNvPr id="193" name="Shape 193"/>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Shape 712"/>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13" name="Shape 71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Shape 719"/>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20" name="Shape 72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Shape 725"/>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26" name="Shape 72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Shape 731"/>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32" name="Shape 73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Shape 737"/>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38" name="Shape 73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Shape 743"/>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44" name="Shape 74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Shape 749"/>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50" name="Shape 75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Shape 19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To summarize our findings, the community survey was quite insightful for us and will provide us guidance when creating your downtown plan.  By indicating  favorite downtown features, events, and amenities, we can use the input from the community to create a downtown catered to your vision.  Some advice included the presence of restaurants, local shopping, event spaces, and other features to make Waterloo both attractive and unique.  Further, guidance on how you spend your money and how often you visit Waterloo will allow my colleagues and I to pinpoint certain areas of commerce and professional services, especially grocery and medical access.  Again, we want to thank those who completed a survey.</a:t>
            </a:r>
            <a:endParaRPr b="0" i="0" sz="1200" u="none" cap="none" strike="noStrike">
              <a:solidFill>
                <a:schemeClr val="dk1"/>
              </a:solidFill>
              <a:latin typeface="Calibri"/>
              <a:ea typeface="Calibri"/>
              <a:cs typeface="Calibri"/>
              <a:sym typeface="Calibri"/>
            </a:endParaRPr>
          </a:p>
        </p:txBody>
      </p:sp>
      <p:sp>
        <p:nvSpPr>
          <p:cNvPr id="200" name="Shape 20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Shape 16"/>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 name="Shape 17"/>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Shape 18"/>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Shape 73"/>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4" name="Shape 74"/>
          <p:cNvSpPr txBox="1"/>
          <p:nvPr>
            <p:ph idx="1" type="body"/>
          </p:nvPr>
        </p:nvSpPr>
        <p:spPr>
          <a:xfrm rot="5400000">
            <a:off x="3920331" y="-1256506"/>
            <a:ext cx="4351338"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Shape 79"/>
          <p:cNvSpPr txBox="1"/>
          <p:nvPr>
            <p:ph type="title"/>
          </p:nvPr>
        </p:nvSpPr>
        <p:spPr>
          <a:xfrm rot="5400000">
            <a:off x="7133431" y="1956594"/>
            <a:ext cx="5811838" cy="26289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Shape 80"/>
          <p:cNvSpPr txBox="1"/>
          <p:nvPr>
            <p:ph idx="1" type="body"/>
          </p:nvPr>
        </p:nvSpPr>
        <p:spPr>
          <a:xfrm rot="5400000">
            <a:off x="1799431" y="-596106"/>
            <a:ext cx="5811838"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1" name="Shape 21"/>
        <p:cNvGrpSpPr/>
        <p:nvPr/>
      </p:nvGrpSpPr>
      <p:grpSpPr>
        <a:xfrm>
          <a:off x="0" y="0"/>
          <a:ext cx="0" cy="0"/>
          <a:chOff x="0" y="0"/>
          <a:chExt cx="0" cy="0"/>
        </a:xfrm>
      </p:grpSpPr>
      <p:sp>
        <p:nvSpPr>
          <p:cNvPr id="22" name="Shape 22"/>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Shape 23"/>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7" name="Shape 27"/>
        <p:cNvGrpSpPr/>
        <p:nvPr/>
      </p:nvGrpSpPr>
      <p:grpSpPr>
        <a:xfrm>
          <a:off x="0" y="0"/>
          <a:ext cx="0" cy="0"/>
          <a:chOff x="0" y="0"/>
          <a:chExt cx="0" cy="0"/>
        </a:xfrm>
      </p:grpSpPr>
      <p:sp>
        <p:nvSpPr>
          <p:cNvPr id="28" name="Shape 28"/>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Shape 29"/>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Shape 30"/>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Shape 3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3" name="Shape 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sp>
        <p:nvSpPr>
          <p:cNvPr id="35" name="Shape 35"/>
          <p:cNvSpPr txBox="1"/>
          <p:nvPr>
            <p:ph type="title"/>
          </p:nvPr>
        </p:nvSpPr>
        <p:spPr>
          <a:xfrm>
            <a:off x="831850" y="1709738"/>
            <a:ext cx="10515600" cy="2852737"/>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 name="Shape 36"/>
          <p:cNvSpPr txBox="1"/>
          <p:nvPr>
            <p:ph idx="1" type="body"/>
          </p:nvPr>
        </p:nvSpPr>
        <p:spPr>
          <a:xfrm>
            <a:off x="831850" y="4589463"/>
            <a:ext cx="10515600" cy="15001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7" name="Shape 37"/>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Shape 41"/>
          <p:cNvSpPr txBox="1"/>
          <p:nvPr>
            <p:ph type="title"/>
          </p:nvPr>
        </p:nvSpPr>
        <p:spPr>
          <a:xfrm>
            <a:off x="839788"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Shape 42"/>
          <p:cNvSpPr txBox="1"/>
          <p:nvPr>
            <p:ph idx="1" type="body"/>
          </p:nvPr>
        </p:nvSpPr>
        <p:spPr>
          <a:xfrm>
            <a:off x="839788" y="1681163"/>
            <a:ext cx="5157787"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2" type="body"/>
          </p:nvPr>
        </p:nvSpPr>
        <p:spPr>
          <a:xfrm>
            <a:off x="839788" y="2505075"/>
            <a:ext cx="5157787"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3" type="body"/>
          </p:nvPr>
        </p:nvSpPr>
        <p:spPr>
          <a:xfrm>
            <a:off x="6172200" y="1681163"/>
            <a:ext cx="5183188"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Shape 45"/>
          <p:cNvSpPr txBox="1"/>
          <p:nvPr>
            <p:ph idx="4" type="body"/>
          </p:nvPr>
        </p:nvSpPr>
        <p:spPr>
          <a:xfrm>
            <a:off x="6172200" y="2505075"/>
            <a:ext cx="5183188"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Shape 46"/>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 name="Shape 47"/>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Shape 50"/>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Shape 5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Shape 5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Shape 59"/>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Shape 60"/>
          <p:cNvSpPr txBox="1"/>
          <p:nvPr>
            <p:ph idx="1" type="body"/>
          </p:nvPr>
        </p:nvSpPr>
        <p:spPr>
          <a:xfrm>
            <a:off x="5183188" y="987425"/>
            <a:ext cx="6172200" cy="4873625"/>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Shape 61"/>
          <p:cNvSpPr txBox="1"/>
          <p:nvPr>
            <p:ph idx="2"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2" name="Shape 6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Shape 66"/>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Shape 67"/>
          <p:cNvSpPr/>
          <p:nvPr>
            <p:ph idx="2" type="pic"/>
          </p:nvPr>
        </p:nvSpPr>
        <p:spPr>
          <a:xfrm>
            <a:off x="5183188" y="987425"/>
            <a:ext cx="6172200" cy="4873625"/>
          </a:xfrm>
          <a:prstGeom prst="rect">
            <a:avLst/>
          </a:prstGeom>
          <a:noFill/>
          <a:ln>
            <a:noFill/>
          </a:ln>
        </p:spPr>
        <p:txBody>
          <a:bodyPr anchorCtr="0" anchor="t" bIns="91425" lIns="91425" spcFirstLastPara="1" rIns="91425" wrap="square" tIns="91425"/>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Shape 11"/>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8.jpg"/><Relationship Id="rId4" Type="http://schemas.openxmlformats.org/officeDocument/2006/relationships/image" Target="../media/image21.png"/><Relationship Id="rId5"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1.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0.jpg"/><Relationship Id="rId4" Type="http://schemas.openxmlformats.org/officeDocument/2006/relationships/image" Target="../media/image23.jpg"/><Relationship Id="rId5" Type="http://schemas.openxmlformats.org/officeDocument/2006/relationships/image" Target="../media/image2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4.jpg"/><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87" name="Shape 87"/>
        <p:cNvGrpSpPr/>
        <p:nvPr/>
      </p:nvGrpSpPr>
      <p:grpSpPr>
        <a:xfrm>
          <a:off x="0" y="0"/>
          <a:ext cx="0" cy="0"/>
          <a:chOff x="0" y="0"/>
          <a:chExt cx="0" cy="0"/>
        </a:xfrm>
      </p:grpSpPr>
      <p:sp>
        <p:nvSpPr>
          <p:cNvPr id="88" name="Shape 88"/>
          <p:cNvSpPr txBox="1"/>
          <p:nvPr>
            <p:ph type="title"/>
          </p:nvPr>
        </p:nvSpPr>
        <p:spPr>
          <a:xfrm>
            <a:off x="1215304" y="1357745"/>
            <a:ext cx="9905998" cy="334356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ABD58D"/>
              </a:buClr>
              <a:buSzPts val="1400"/>
              <a:buFont typeface="Bookman Old Style"/>
              <a:buNone/>
            </a:pPr>
            <a:r>
              <a:rPr i="1" lang="en-US" sz="2400" u="none" cap="none" strike="noStrike">
                <a:solidFill>
                  <a:srgbClr val="ABD58D"/>
                </a:solidFill>
                <a:latin typeface="Bookman Old Style"/>
                <a:ea typeface="Bookman Old Style"/>
                <a:cs typeface="Bookman Old Style"/>
                <a:sym typeface="Bookman Old Style"/>
              </a:rPr>
              <a:t>The crossroads of Northeast Indiana</a:t>
            </a:r>
            <a:br>
              <a:rPr b="0" i="0" lang="en-US" sz="4800" u="none" cap="none" strike="noStrike">
                <a:solidFill>
                  <a:srgbClr val="ABD58D"/>
                </a:solidFill>
                <a:latin typeface="Bookman Old Style"/>
                <a:ea typeface="Bookman Old Style"/>
                <a:cs typeface="Bookman Old Style"/>
                <a:sym typeface="Bookman Old Style"/>
              </a:rPr>
            </a:br>
            <a:br>
              <a:rPr b="0" i="0" lang="en-US" sz="4800" u="none" cap="none" strike="noStrike">
                <a:solidFill>
                  <a:srgbClr val="ABD58D"/>
                </a:solidFill>
                <a:latin typeface="Bookman Old Style"/>
                <a:ea typeface="Bookman Old Style"/>
                <a:cs typeface="Bookman Old Style"/>
                <a:sym typeface="Bookman Old Style"/>
              </a:rPr>
            </a:br>
            <a:r>
              <a:rPr b="0" i="0" lang="en-US" sz="4800" u="none" cap="none" strike="noStrike">
                <a:solidFill>
                  <a:srgbClr val="FFFFFF"/>
                </a:solidFill>
                <a:latin typeface="Bookman Old Style"/>
                <a:ea typeface="Bookman Old Style"/>
                <a:cs typeface="Bookman Old Style"/>
                <a:sym typeface="Bookman Old Style"/>
              </a:rPr>
              <a:t>Downtown Waterloo</a:t>
            </a:r>
            <a:br>
              <a:rPr b="0" i="0" lang="en-US" sz="4000" u="none" cap="none" strike="noStrike">
                <a:solidFill>
                  <a:srgbClr val="FFFFFF"/>
                </a:solidFill>
                <a:latin typeface="Bookman Old Style"/>
                <a:ea typeface="Bookman Old Style"/>
                <a:cs typeface="Bookman Old Style"/>
                <a:sym typeface="Bookman Old Style"/>
              </a:rPr>
            </a:br>
            <a:r>
              <a:rPr b="0" i="0" lang="en-US" sz="4000" u="none" cap="none" strike="noStrike">
                <a:solidFill>
                  <a:srgbClr val="FFFFFF"/>
                </a:solidFill>
                <a:latin typeface="Bookman Old Style"/>
                <a:ea typeface="Bookman Old Style"/>
                <a:cs typeface="Bookman Old Style"/>
                <a:sym typeface="Bookman Old Style"/>
              </a:rPr>
              <a:t>Heritage District Plan</a:t>
            </a:r>
            <a:br>
              <a:rPr b="0" i="0" lang="en-US" sz="4000" u="none" cap="none" strike="noStrike">
                <a:solidFill>
                  <a:schemeClr val="dk1"/>
                </a:solidFill>
                <a:latin typeface="Bookman Old Style"/>
                <a:ea typeface="Bookman Old Style"/>
                <a:cs typeface="Bookman Old Style"/>
                <a:sym typeface="Bookman Old Style"/>
              </a:rPr>
            </a:br>
            <a:br>
              <a:rPr b="0" i="0" lang="en-US" sz="4000" u="none" cap="none" strike="noStrike">
                <a:solidFill>
                  <a:schemeClr val="dk1"/>
                </a:solidFill>
                <a:latin typeface="Bookman Old Style"/>
                <a:ea typeface="Bookman Old Style"/>
                <a:cs typeface="Bookman Old Style"/>
                <a:sym typeface="Bookman Old Style"/>
              </a:rPr>
            </a:br>
            <a:br>
              <a:rPr b="0" i="0" lang="en-US" sz="4000" u="none" cap="none" strike="noStrike">
                <a:solidFill>
                  <a:srgbClr val="ABD58D"/>
                </a:solidFill>
                <a:latin typeface="Bookman Old Style"/>
                <a:ea typeface="Bookman Old Style"/>
                <a:cs typeface="Bookman Old Style"/>
                <a:sym typeface="Bookman Old Style"/>
              </a:rPr>
            </a:br>
            <a:r>
              <a:rPr b="1" i="0" lang="en-US" sz="2400" u="none" cap="none" strike="noStrike">
                <a:solidFill>
                  <a:srgbClr val="ABD58D"/>
                </a:solidFill>
                <a:latin typeface="Bookman Old Style"/>
                <a:ea typeface="Bookman Old Style"/>
                <a:cs typeface="Bookman Old Style"/>
                <a:sym typeface="Bookman Old Style"/>
              </a:rPr>
              <a:t>April 17, 2018</a:t>
            </a:r>
            <a:endParaRPr b="1" i="0" sz="2400" u="none" cap="none" strike="noStrike">
              <a:solidFill>
                <a:schemeClr val="dk1"/>
              </a:solidFill>
            </a:endParaRPr>
          </a:p>
        </p:txBody>
      </p:sp>
      <p:pic>
        <p:nvPicPr>
          <p:cNvPr id="89" name="Shape 89"/>
          <p:cNvPicPr preferRelativeResize="0"/>
          <p:nvPr/>
        </p:nvPicPr>
        <p:blipFill rotWithShape="1">
          <a:blip r:embed="rId3">
            <a:alphaModFix/>
          </a:blip>
          <a:srcRect b="0" l="0" r="0" t="0"/>
          <a:stretch/>
        </p:blipFill>
        <p:spPr>
          <a:xfrm>
            <a:off x="105785" y="4788622"/>
            <a:ext cx="1905000" cy="1857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09" name="Shape 209"/>
        <p:cNvGrpSpPr/>
        <p:nvPr/>
      </p:nvGrpSpPr>
      <p:grpSpPr>
        <a:xfrm>
          <a:off x="0" y="0"/>
          <a:ext cx="0" cy="0"/>
          <a:chOff x="0" y="0"/>
          <a:chExt cx="0" cy="0"/>
        </a:xfrm>
      </p:grpSpPr>
      <p:sp>
        <p:nvSpPr>
          <p:cNvPr id="210" name="Shape 210"/>
          <p:cNvSpPr txBox="1"/>
          <p:nvPr>
            <p:ph type="title"/>
          </p:nvPr>
        </p:nvSpPr>
        <p:spPr>
          <a:xfrm>
            <a:off x="4986072" y="641608"/>
            <a:ext cx="2219854" cy="147857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ABD58D"/>
              </a:buClr>
              <a:buSzPts val="4400"/>
              <a:buFont typeface="Bookman Old Style"/>
              <a:buNone/>
            </a:pPr>
            <a:r>
              <a:rPr b="0" i="0" lang="en-US" sz="4400" u="none" cap="none" strike="noStrike">
                <a:solidFill>
                  <a:srgbClr val="ABD58D"/>
                </a:solidFill>
                <a:latin typeface="Bookman Old Style"/>
                <a:ea typeface="Bookman Old Style"/>
                <a:cs typeface="Bookman Old Style"/>
                <a:sym typeface="Bookman Old Style"/>
              </a:rPr>
              <a:t>Vision</a:t>
            </a:r>
            <a:r>
              <a:rPr b="0" i="0" lang="en-US" sz="4400" u="none" cap="none" strike="noStrike">
                <a:solidFill>
                  <a:schemeClr val="dk1"/>
                </a:solidFill>
                <a:latin typeface="Calibri"/>
                <a:ea typeface="Calibri"/>
                <a:cs typeface="Calibri"/>
                <a:sym typeface="Calibri"/>
              </a:rPr>
              <a:t> </a:t>
            </a:r>
            <a:endParaRPr b="0" i="0" sz="4400" u="none" cap="none" strike="noStrike">
              <a:solidFill>
                <a:schemeClr val="dk1"/>
              </a:solidFill>
              <a:latin typeface="Calibri"/>
              <a:ea typeface="Calibri"/>
              <a:cs typeface="Calibri"/>
              <a:sym typeface="Calibri"/>
            </a:endParaRPr>
          </a:p>
        </p:txBody>
      </p:sp>
      <p:sp>
        <p:nvSpPr>
          <p:cNvPr id="211" name="Shape 211"/>
          <p:cNvSpPr txBox="1"/>
          <p:nvPr>
            <p:ph idx="1" type="body"/>
          </p:nvPr>
        </p:nvSpPr>
        <p:spPr>
          <a:xfrm>
            <a:off x="1143000" y="2120178"/>
            <a:ext cx="9905999" cy="218704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00"/>
              <a:buFont typeface="Arial"/>
              <a:buNone/>
            </a:pPr>
            <a:r>
              <a:rPr b="0" i="0" lang="en-US" sz="3200" u="none" cap="none" strike="noStrike">
                <a:solidFill>
                  <a:srgbClr val="FFFFFF"/>
                </a:solidFill>
                <a:latin typeface="Bookman Old Style"/>
                <a:ea typeface="Bookman Old Style"/>
                <a:cs typeface="Bookman Old Style"/>
                <a:sym typeface="Bookman Old Style"/>
              </a:rPr>
              <a:t>Waterloo’s downtown will be an aesthetically pleasing and unique regional gathering place that provides connectivity, cultural amenities, and specialty businesses to visitors and residents in a historic setting.</a:t>
            </a:r>
            <a:r>
              <a:rPr b="0" i="0" lang="en-US" sz="3200" u="none" cap="none" strike="noStrike">
                <a:solidFill>
                  <a:srgbClr val="ACD58D"/>
                </a:solidFill>
                <a:latin typeface="Bookman Old Style"/>
                <a:ea typeface="Bookman Old Style"/>
                <a:cs typeface="Bookman Old Style"/>
                <a:sym typeface="Bookman Old Style"/>
              </a:rPr>
              <a:t> </a:t>
            </a:r>
            <a:endParaRPr b="0" i="0" sz="2800" u="none" cap="none" strike="noStrike">
              <a:solidFill>
                <a:srgbClr val="ACD58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16" name="Shape 216"/>
        <p:cNvGrpSpPr/>
        <p:nvPr/>
      </p:nvGrpSpPr>
      <p:grpSpPr>
        <a:xfrm>
          <a:off x="0" y="0"/>
          <a:ext cx="0" cy="0"/>
          <a:chOff x="0" y="0"/>
          <a:chExt cx="0" cy="0"/>
        </a:xfrm>
      </p:grpSpPr>
      <p:sp>
        <p:nvSpPr>
          <p:cNvPr id="217" name="Shape 2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Bookman Old Style"/>
              <a:buNone/>
            </a:pPr>
            <a:r>
              <a:rPr b="0" i="0" lang="en-US" sz="5400" u="none" cap="none" strike="noStrike">
                <a:solidFill>
                  <a:srgbClr val="ACD58D"/>
                </a:solidFill>
                <a:latin typeface="Bookman Old Style"/>
                <a:ea typeface="Bookman Old Style"/>
                <a:cs typeface="Bookman Old Style"/>
                <a:sym typeface="Bookman Old Style"/>
              </a:rPr>
              <a:t>The Plan</a:t>
            </a:r>
            <a:endParaRPr b="0" i="0" sz="5400" u="none" cap="none" strike="noStrike">
              <a:solidFill>
                <a:srgbClr val="ACD58D"/>
              </a:solidFill>
              <a:latin typeface="Calibri"/>
              <a:ea typeface="Calibri"/>
              <a:cs typeface="Calibri"/>
              <a:sym typeface="Calibri"/>
            </a:endParaRPr>
          </a:p>
        </p:txBody>
      </p:sp>
      <p:sp>
        <p:nvSpPr>
          <p:cNvPr id="218" name="Shape 218"/>
          <p:cNvSpPr txBox="1"/>
          <p:nvPr>
            <p:ph idx="1" type="body"/>
          </p:nvPr>
        </p:nvSpPr>
        <p:spPr>
          <a:xfrm>
            <a:off x="1143000" y="1855948"/>
            <a:ext cx="9905999" cy="3541714"/>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ABD58D"/>
              </a:buClr>
              <a:buSzPts val="5400"/>
              <a:buFont typeface="Arial"/>
              <a:buNone/>
            </a:pPr>
            <a:r>
              <a:rPr i="0" lang="en-US" sz="4400" u="none" cap="none" strike="noStrike">
                <a:solidFill>
                  <a:srgbClr val="FFFFFF"/>
                </a:solidFill>
                <a:latin typeface="Bookman Old Style"/>
                <a:ea typeface="Bookman Old Style"/>
                <a:cs typeface="Bookman Old Style"/>
                <a:sym typeface="Bookman Old Style"/>
              </a:rPr>
              <a:t>Part 1: Design</a:t>
            </a:r>
            <a:endParaRPr i="0" sz="4400" u="none" cap="none" strike="noStrike">
              <a:solidFill>
                <a:srgbClr val="FFFFFF"/>
              </a:solidFill>
              <a:latin typeface="Bookman Old Style"/>
              <a:ea typeface="Bookman Old Style"/>
              <a:cs typeface="Bookman Old Style"/>
              <a:sym typeface="Bookman Old Style"/>
            </a:endParaRPr>
          </a:p>
          <a:p>
            <a:pPr indent="0" lvl="0" marL="0" marR="0" rtl="0" algn="ctr">
              <a:lnSpc>
                <a:spcPct val="150000"/>
              </a:lnSpc>
              <a:spcBef>
                <a:spcPts val="1000"/>
              </a:spcBef>
              <a:spcAft>
                <a:spcPts val="0"/>
              </a:spcAft>
              <a:buClr>
                <a:srgbClr val="ABD58D"/>
              </a:buClr>
              <a:buSzPts val="5400"/>
              <a:buFont typeface="Arial"/>
              <a:buNone/>
            </a:pPr>
            <a:r>
              <a:rPr i="0" lang="en-US" sz="4400" u="none" cap="none" strike="noStrike">
                <a:solidFill>
                  <a:srgbClr val="FFFFFF"/>
                </a:solidFill>
                <a:latin typeface="Bookman Old Style"/>
                <a:ea typeface="Bookman Old Style"/>
                <a:cs typeface="Bookman Old Style"/>
                <a:sym typeface="Bookman Old Style"/>
              </a:rPr>
              <a:t>Part 2: Policy</a:t>
            </a:r>
            <a:endParaRPr i="0" sz="4400" u="none" cap="none" strike="noStrike">
              <a:solidFill>
                <a:srgbClr val="FFFFFF"/>
              </a:solidFill>
              <a:latin typeface="Bookman Old Style"/>
              <a:ea typeface="Bookman Old Style"/>
              <a:cs typeface="Bookman Old Style"/>
              <a:sym typeface="Bookman Old Style"/>
            </a:endParaRPr>
          </a:p>
          <a:p>
            <a:pPr indent="0" lvl="0" marL="0" marR="0" rtl="0" algn="ctr">
              <a:lnSpc>
                <a:spcPct val="150000"/>
              </a:lnSpc>
              <a:spcBef>
                <a:spcPts val="1000"/>
              </a:spcBef>
              <a:spcAft>
                <a:spcPts val="0"/>
              </a:spcAft>
              <a:buClr>
                <a:srgbClr val="ABD58D"/>
              </a:buClr>
              <a:buSzPts val="5400"/>
              <a:buFont typeface="Arial"/>
              <a:buNone/>
            </a:pPr>
            <a:r>
              <a:rPr i="0" lang="en-US" sz="4400" u="none" cap="none" strike="noStrike">
                <a:solidFill>
                  <a:srgbClr val="FFFFFF"/>
                </a:solidFill>
                <a:latin typeface="Bookman Old Style"/>
                <a:ea typeface="Bookman Old Style"/>
                <a:cs typeface="Bookman Old Style"/>
                <a:sym typeface="Bookman Old Style"/>
              </a:rPr>
              <a:t>Part 3: Regulations</a:t>
            </a:r>
            <a:endParaRPr i="0" sz="44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22" name="Shape 222"/>
        <p:cNvGrpSpPr/>
        <p:nvPr/>
      </p:nvGrpSpPr>
      <p:grpSpPr>
        <a:xfrm>
          <a:off x="0" y="0"/>
          <a:ext cx="0" cy="0"/>
          <a:chOff x="0" y="0"/>
          <a:chExt cx="0" cy="0"/>
        </a:xfrm>
      </p:grpSpPr>
      <p:sp>
        <p:nvSpPr>
          <p:cNvPr id="223" name="Shape 223"/>
          <p:cNvSpPr txBox="1"/>
          <p:nvPr>
            <p:ph type="title"/>
          </p:nvPr>
        </p:nvSpPr>
        <p:spPr>
          <a:xfrm>
            <a:off x="838202" y="1437652"/>
            <a:ext cx="10515600" cy="2748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1:</a:t>
            </a:r>
            <a:endParaRPr b="0" i="0" sz="4400" u="none" cap="none" strike="noStrike">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br>
              <a:rPr b="0" i="0" lang="en-US" sz="4400" u="none" cap="none" strike="noStrike">
                <a:solidFill>
                  <a:srgbClr val="ACD58D"/>
                </a:solidFill>
                <a:latin typeface="Bookman Old Style"/>
                <a:ea typeface="Bookman Old Style"/>
                <a:cs typeface="Bookman Old Style"/>
                <a:sym typeface="Bookman Old Style"/>
              </a:rPr>
            </a:br>
            <a:r>
              <a:rPr b="0" i="0" lang="en-US" sz="8000" u="none" cap="none" strike="noStrike">
                <a:solidFill>
                  <a:srgbClr val="FFFFFF"/>
                </a:solidFill>
                <a:latin typeface="Bookman Old Style"/>
                <a:ea typeface="Bookman Old Style"/>
                <a:cs typeface="Bookman Old Style"/>
                <a:sym typeface="Bookman Old Style"/>
              </a:rPr>
              <a:t>Design</a:t>
            </a:r>
            <a:endParaRPr b="0" i="0" sz="80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27" name="Shape 227"/>
        <p:cNvGrpSpPr/>
        <p:nvPr/>
      </p:nvGrpSpPr>
      <p:grpSpPr>
        <a:xfrm>
          <a:off x="0" y="0"/>
          <a:ext cx="0" cy="0"/>
          <a:chOff x="0" y="0"/>
          <a:chExt cx="0" cy="0"/>
        </a:xfrm>
      </p:grpSpPr>
      <p:sp>
        <p:nvSpPr>
          <p:cNvPr id="228" name="Shape 2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Design Initiatives</a:t>
            </a:r>
            <a:endParaRPr b="0" i="0" sz="4400" u="none" cap="none" strike="noStrike">
              <a:solidFill>
                <a:srgbClr val="ACD58D"/>
              </a:solidFill>
              <a:latin typeface="Bookman Old Style"/>
              <a:ea typeface="Bookman Old Style"/>
              <a:cs typeface="Bookman Old Style"/>
              <a:sym typeface="Bookman Old Style"/>
            </a:endParaRPr>
          </a:p>
        </p:txBody>
      </p:sp>
      <p:sp>
        <p:nvSpPr>
          <p:cNvPr id="229" name="Shape 229"/>
          <p:cNvSpPr txBox="1"/>
          <p:nvPr/>
        </p:nvSpPr>
        <p:spPr>
          <a:xfrm>
            <a:off x="1190375" y="4331575"/>
            <a:ext cx="5246400" cy="4486500"/>
          </a:xfrm>
          <a:prstGeom prst="rect">
            <a:avLst/>
          </a:prstGeom>
          <a:noFill/>
          <a:ln>
            <a:noFill/>
          </a:ln>
        </p:spPr>
        <p:txBody>
          <a:bodyPr anchorCtr="0" anchor="t" bIns="91425" lIns="91425" spcFirstLastPara="1" rIns="91425" wrap="square" tIns="91425">
            <a:noAutofit/>
          </a:bodyPr>
          <a:lstStyle/>
          <a:p>
            <a:pPr indent="0" lvl="0" marL="457200" rtl="0">
              <a:spcBef>
                <a:spcPts val="0"/>
              </a:spcBef>
              <a:spcAft>
                <a:spcPts val="0"/>
              </a:spcAft>
              <a:buNone/>
            </a:pPr>
            <a:r>
              <a:t/>
            </a:r>
            <a:endParaRPr sz="2800">
              <a:solidFill>
                <a:srgbClr val="ACD58D"/>
              </a:solidFill>
              <a:latin typeface="Bookman Old Style"/>
              <a:ea typeface="Bookman Old Style"/>
              <a:cs typeface="Bookman Old Style"/>
              <a:sym typeface="Bookman Old Style"/>
            </a:endParaRPr>
          </a:p>
        </p:txBody>
      </p:sp>
      <p:sp>
        <p:nvSpPr>
          <p:cNvPr id="230" name="Shape 230"/>
          <p:cNvSpPr txBox="1"/>
          <p:nvPr/>
        </p:nvSpPr>
        <p:spPr>
          <a:xfrm>
            <a:off x="698575" y="1764250"/>
            <a:ext cx="5246400" cy="4486500"/>
          </a:xfrm>
          <a:prstGeom prst="rect">
            <a:avLst/>
          </a:prstGeom>
          <a:noFill/>
          <a:ln>
            <a:noFill/>
          </a:ln>
        </p:spPr>
        <p:txBody>
          <a:bodyPr anchorCtr="0" anchor="t" bIns="91425" lIns="91425" spcFirstLastPara="1" rIns="91425" wrap="square" tIns="91425">
            <a:noAutofit/>
          </a:bodyPr>
          <a:lstStyle/>
          <a:p>
            <a:pPr indent="-406400" lvl="0" marL="457200" rtl="0">
              <a:spcBef>
                <a:spcPts val="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Gateway Signs</a:t>
            </a:r>
            <a:endParaRPr sz="2800">
              <a:solidFill>
                <a:srgbClr val="FFFFFF"/>
              </a:solidFill>
              <a:latin typeface="Bookman Old Style"/>
              <a:ea typeface="Bookman Old Style"/>
              <a:cs typeface="Bookman Old Style"/>
              <a:sym typeface="Bookman Old Style"/>
            </a:endParaRPr>
          </a:p>
          <a:p>
            <a:pPr indent="-406400" lvl="0" marL="457200" rtl="0">
              <a:spcBef>
                <a:spcPts val="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Streetscaping</a:t>
            </a:r>
            <a:endParaRPr sz="2800">
              <a:solidFill>
                <a:srgbClr val="FFFFFF"/>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Complete Streets</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Trail Extension</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Trail Depot</a:t>
            </a:r>
            <a:endParaRPr sz="2400">
              <a:solidFill>
                <a:srgbClr val="ACD58D"/>
              </a:solidFill>
              <a:latin typeface="Bookman Old Style"/>
              <a:ea typeface="Bookman Old Style"/>
              <a:cs typeface="Bookman Old Style"/>
              <a:sym typeface="Bookman Old Style"/>
            </a:endParaRPr>
          </a:p>
          <a:p>
            <a:pPr indent="-406400" lvl="0" marL="457200" rtl="0">
              <a:lnSpc>
                <a:spcPct val="100000"/>
              </a:lnSpc>
              <a:spcBef>
                <a:spcPts val="0"/>
              </a:spcBef>
              <a:spcAft>
                <a:spcPts val="0"/>
              </a:spcAft>
              <a:buClr>
                <a:schemeClr val="lt1"/>
              </a:buClr>
              <a:buSzPts val="2800"/>
              <a:buFont typeface="Bookman Old Style"/>
              <a:buChar char="●"/>
            </a:pPr>
            <a:r>
              <a:rPr lang="en-US" sz="2800">
                <a:solidFill>
                  <a:schemeClr val="lt1"/>
                </a:solidFill>
                <a:latin typeface="Bookman Old Style"/>
                <a:ea typeface="Bookman Old Style"/>
                <a:cs typeface="Bookman Old Style"/>
                <a:sym typeface="Bookman Old Style"/>
              </a:rPr>
              <a:t>Community Center</a:t>
            </a:r>
            <a:endParaRPr sz="2800">
              <a:solidFill>
                <a:schemeClr val="lt1"/>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Business Incubator Space</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Grocery Store/Bodega</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Community Meeting Room</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Space for Seniors</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Cafe</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Children’s Game Room</a:t>
            </a:r>
            <a:endParaRPr sz="2800">
              <a:solidFill>
                <a:srgbClr val="FF0000"/>
              </a:solidFill>
              <a:latin typeface="Bookman Old Style"/>
              <a:ea typeface="Bookman Old Style"/>
              <a:cs typeface="Bookman Old Style"/>
              <a:sym typeface="Bookman Old Style"/>
            </a:endParaRPr>
          </a:p>
        </p:txBody>
      </p:sp>
      <p:sp>
        <p:nvSpPr>
          <p:cNvPr id="231" name="Shape 231"/>
          <p:cNvSpPr txBox="1"/>
          <p:nvPr/>
        </p:nvSpPr>
        <p:spPr>
          <a:xfrm>
            <a:off x="6259800" y="1742975"/>
            <a:ext cx="5246400" cy="4486500"/>
          </a:xfrm>
          <a:prstGeom prst="rect">
            <a:avLst/>
          </a:prstGeom>
          <a:noFill/>
          <a:ln>
            <a:noFill/>
          </a:ln>
        </p:spPr>
        <p:txBody>
          <a:bodyPr anchorCtr="0" anchor="t" bIns="91425" lIns="91425" spcFirstLastPara="1" rIns="91425" wrap="square" tIns="91425">
            <a:noAutofit/>
          </a:bodyPr>
          <a:lstStyle/>
          <a:p>
            <a:pPr indent="-406400" lvl="0" marL="457200" rtl="0">
              <a:spcBef>
                <a:spcPts val="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Community Amenities</a:t>
            </a:r>
            <a:endParaRPr sz="2800">
              <a:solidFill>
                <a:srgbClr val="FFFFFF"/>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Movie Nights</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Farmers’ Market</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Dog Park</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Community Swimming Pool</a:t>
            </a:r>
            <a:endParaRPr sz="2400">
              <a:solidFill>
                <a:srgbClr val="ACD58D"/>
              </a:solidFill>
              <a:latin typeface="Bookman Old Style"/>
              <a:ea typeface="Bookman Old Style"/>
              <a:cs typeface="Bookman Old Style"/>
              <a:sym typeface="Bookman Old Style"/>
            </a:endParaRPr>
          </a:p>
          <a:p>
            <a:pPr indent="-381000" lvl="1" marL="9144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Public Art</a:t>
            </a:r>
            <a:endParaRPr sz="2400">
              <a:solidFill>
                <a:srgbClr val="ACD58D"/>
              </a:solidFill>
              <a:latin typeface="Bookman Old Style"/>
              <a:ea typeface="Bookman Old Style"/>
              <a:cs typeface="Bookman Old Style"/>
              <a:sym typeface="Bookman Old Style"/>
            </a:endParaRPr>
          </a:p>
          <a:p>
            <a:pPr indent="-381000" lvl="2" marL="13716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Train Car Gallery</a:t>
            </a:r>
            <a:endParaRPr sz="2400">
              <a:solidFill>
                <a:srgbClr val="ACD58D"/>
              </a:solidFill>
              <a:latin typeface="Bookman Old Style"/>
              <a:ea typeface="Bookman Old Style"/>
              <a:cs typeface="Bookman Old Style"/>
              <a:sym typeface="Bookman Old Style"/>
            </a:endParaRPr>
          </a:p>
          <a:p>
            <a:pPr indent="-381000" lvl="2" marL="1371600" rtl="0">
              <a:spcBef>
                <a:spcPts val="0"/>
              </a:spcBef>
              <a:spcAft>
                <a:spcPts val="0"/>
              </a:spcAft>
              <a:buClr>
                <a:srgbClr val="ACD58D"/>
              </a:buClr>
              <a:buSzPts val="2400"/>
              <a:buFont typeface="Bookman Old Style"/>
              <a:buChar char="■"/>
            </a:pPr>
            <a:r>
              <a:rPr lang="en-US" sz="2400">
                <a:solidFill>
                  <a:srgbClr val="ACD58D"/>
                </a:solidFill>
                <a:latin typeface="Bookman Old Style"/>
                <a:ea typeface="Bookman Old Style"/>
                <a:cs typeface="Bookman Old Style"/>
                <a:sym typeface="Bookman Old Style"/>
              </a:rPr>
              <a:t>Downtown Gallery</a:t>
            </a:r>
            <a:endParaRPr sz="2400">
              <a:solidFill>
                <a:srgbClr val="ACD58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None/>
            </a:pPr>
            <a:r>
              <a:t/>
            </a:r>
            <a:endParaRPr sz="2800">
              <a:solidFill>
                <a:srgbClr val="ACD58D"/>
              </a:solidFill>
              <a:latin typeface="Bookman Old Style"/>
              <a:ea typeface="Bookman Old Style"/>
              <a:cs typeface="Bookman Old Style"/>
              <a:sym typeface="Bookman Old Styl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35" name="Shape 235"/>
        <p:cNvGrpSpPr/>
        <p:nvPr/>
      </p:nvGrpSpPr>
      <p:grpSpPr>
        <a:xfrm>
          <a:off x="0" y="0"/>
          <a:ext cx="0" cy="0"/>
          <a:chOff x="0" y="0"/>
          <a:chExt cx="0" cy="0"/>
        </a:xfrm>
      </p:grpSpPr>
      <p:sp>
        <p:nvSpPr>
          <p:cNvPr id="236" name="Shape 2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Proposal 1: Gateway Signs</a:t>
            </a:r>
            <a:endParaRPr b="0" i="0" sz="4400" u="none" cap="none" strike="noStrike">
              <a:solidFill>
                <a:srgbClr val="ACD58D"/>
              </a:solidFill>
              <a:latin typeface="Bookman Old Style"/>
              <a:ea typeface="Bookman Old Style"/>
              <a:cs typeface="Bookman Old Style"/>
              <a:sym typeface="Bookman Old Style"/>
            </a:endParaRPr>
          </a:p>
        </p:txBody>
      </p:sp>
      <p:sp>
        <p:nvSpPr>
          <p:cNvPr id="237" name="Shape 237"/>
          <p:cNvSpPr txBox="1"/>
          <p:nvPr>
            <p:ph idx="1" type="body"/>
          </p:nvPr>
        </p:nvSpPr>
        <p:spPr>
          <a:xfrm>
            <a:off x="838200" y="1690700"/>
            <a:ext cx="10515600" cy="42150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Located at entry points into town for all four cardinal directions</a:t>
            </a:r>
            <a:endParaRPr b="0" i="0" sz="2400" u="none" cap="none" strike="noStrike">
              <a:solidFill>
                <a:srgbClr val="FFFFFF"/>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Notify visitors of their arrival in Waterloo</a:t>
            </a:r>
            <a:endParaRPr sz="2400">
              <a:solidFill>
                <a:srgbClr val="FFFFFF"/>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Welcome residents home</a:t>
            </a:r>
            <a:endParaRPr sz="2400">
              <a:solidFill>
                <a:srgbClr val="FFFFFF"/>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Establish ‘sense of place’</a:t>
            </a:r>
            <a:endParaRPr sz="2400">
              <a:solidFill>
                <a:srgbClr val="FFFFFF"/>
              </a:solidFill>
              <a:latin typeface="Bookman Old Style"/>
              <a:ea typeface="Bookman Old Style"/>
              <a:cs typeface="Bookman Old Style"/>
              <a:sym typeface="Bookman Old Style"/>
            </a:endParaRPr>
          </a:p>
          <a:p>
            <a:pPr indent="-228600" lvl="0" marL="228600" marR="0" rtl="0" algn="l">
              <a:lnSpc>
                <a:spcPct val="90000"/>
              </a:lnSpc>
              <a:spcBef>
                <a:spcPts val="100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Include display of town’s name, motto, logo, year of establishment</a:t>
            </a:r>
            <a:endParaRPr b="0" i="0" sz="2400" u="none" cap="none" strike="noStrike">
              <a:solidFill>
                <a:srgbClr val="FFFFFF"/>
              </a:solidFill>
              <a:latin typeface="Bookman Old Style"/>
              <a:ea typeface="Bookman Old Style"/>
              <a:cs typeface="Bookman Old Style"/>
              <a:sym typeface="Bookman Old Style"/>
            </a:endParaRPr>
          </a:p>
          <a:p>
            <a:pPr indent="-228600" lvl="0" marL="228600" marR="0" rtl="0" algn="l">
              <a:lnSpc>
                <a:spcPct val="90000"/>
              </a:lnSpc>
              <a:spcBef>
                <a:spcPts val="100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May also include board with information on local/community events</a:t>
            </a:r>
            <a:endParaRPr sz="2400">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41" name="Shape 241"/>
        <p:cNvGrpSpPr/>
        <p:nvPr/>
      </p:nvGrpSpPr>
      <p:grpSpPr>
        <a:xfrm>
          <a:off x="0" y="0"/>
          <a:ext cx="0" cy="0"/>
          <a:chOff x="0" y="0"/>
          <a:chExt cx="0" cy="0"/>
        </a:xfrm>
      </p:grpSpPr>
      <p:sp>
        <p:nvSpPr>
          <p:cNvPr id="242" name="Shape 2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Proposal 1: Gateway Signs</a:t>
            </a:r>
            <a:endParaRPr b="0" i="0" sz="4400" u="none" cap="none" strike="noStrike">
              <a:solidFill>
                <a:srgbClr val="ACD58D"/>
              </a:solidFill>
              <a:latin typeface="Bookman Old Style"/>
              <a:ea typeface="Bookman Old Style"/>
              <a:cs typeface="Bookman Old Style"/>
              <a:sym typeface="Bookman Old Style"/>
            </a:endParaRPr>
          </a:p>
        </p:txBody>
      </p:sp>
      <p:pic>
        <p:nvPicPr>
          <p:cNvPr id="243" name="Shape 243"/>
          <p:cNvPicPr preferRelativeResize="0"/>
          <p:nvPr/>
        </p:nvPicPr>
        <p:blipFill>
          <a:blip r:embed="rId3">
            <a:alphaModFix/>
          </a:blip>
          <a:stretch>
            <a:fillRect/>
          </a:stretch>
        </p:blipFill>
        <p:spPr>
          <a:xfrm>
            <a:off x="2886825" y="1606525"/>
            <a:ext cx="6418334" cy="4862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47" name="Shape 247"/>
        <p:cNvGrpSpPr/>
        <p:nvPr/>
      </p:nvGrpSpPr>
      <p:grpSpPr>
        <a:xfrm>
          <a:off x="0" y="0"/>
          <a:ext cx="0" cy="0"/>
          <a:chOff x="0" y="0"/>
          <a:chExt cx="0" cy="0"/>
        </a:xfrm>
      </p:grpSpPr>
      <p:sp>
        <p:nvSpPr>
          <p:cNvPr id="248" name="Shape 2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4000" u="none" cap="none" strike="noStrike">
                <a:solidFill>
                  <a:srgbClr val="ACD58D"/>
                </a:solidFill>
                <a:latin typeface="Bookman Old Style"/>
                <a:ea typeface="Bookman Old Style"/>
                <a:cs typeface="Bookman Old Style"/>
                <a:sym typeface="Bookman Old Style"/>
              </a:rPr>
              <a:t>US 6 – Gateway </a:t>
            </a:r>
            <a:r>
              <a:rPr lang="en-US" sz="4000">
                <a:solidFill>
                  <a:srgbClr val="ACD58D"/>
                </a:solidFill>
                <a:latin typeface="Bookman Old Style"/>
                <a:ea typeface="Bookman Old Style"/>
                <a:cs typeface="Bookman Old Style"/>
                <a:sym typeface="Bookman Old Style"/>
              </a:rPr>
              <a:t>S</a:t>
            </a:r>
            <a:r>
              <a:rPr b="0" i="0" lang="en-US" sz="4000" u="none" cap="none" strike="noStrike">
                <a:solidFill>
                  <a:srgbClr val="ACD58D"/>
                </a:solidFill>
                <a:latin typeface="Bookman Old Style"/>
                <a:ea typeface="Bookman Old Style"/>
                <a:cs typeface="Bookman Old Style"/>
                <a:sym typeface="Bookman Old Style"/>
              </a:rPr>
              <a:t>ign</a:t>
            </a:r>
            <a:br>
              <a:rPr b="0" i="0" lang="en-US" sz="4000" u="none" cap="none" strike="noStrike">
                <a:solidFill>
                  <a:srgbClr val="ACD58D"/>
                </a:solidFill>
                <a:latin typeface="Bookman Old Style"/>
                <a:ea typeface="Bookman Old Style"/>
                <a:cs typeface="Bookman Old Style"/>
                <a:sym typeface="Bookman Old Style"/>
              </a:rPr>
            </a:br>
            <a:r>
              <a:rPr b="0" i="0" lang="en-US" sz="4000" u="none" cap="none" strike="noStrike">
                <a:solidFill>
                  <a:srgbClr val="ACD58D"/>
                </a:solidFill>
                <a:latin typeface="Bookman Old Style"/>
                <a:ea typeface="Bookman Old Style"/>
                <a:cs typeface="Bookman Old Style"/>
                <a:sym typeface="Bookman Old Style"/>
              </a:rPr>
              <a:t>Western Gateway</a:t>
            </a:r>
            <a:endParaRPr b="0" i="0" sz="4000" u="none" cap="none" strike="noStrike">
              <a:solidFill>
                <a:srgbClr val="ACD58D"/>
              </a:solidFill>
              <a:latin typeface="Bookman Old Style"/>
              <a:ea typeface="Bookman Old Style"/>
              <a:cs typeface="Bookman Old Style"/>
              <a:sym typeface="Bookman Old Style"/>
            </a:endParaRPr>
          </a:p>
        </p:txBody>
      </p:sp>
      <p:pic>
        <p:nvPicPr>
          <p:cNvPr id="249" name="Shape 249"/>
          <p:cNvPicPr preferRelativeResize="0"/>
          <p:nvPr>
            <p:ph idx="1" type="body"/>
          </p:nvPr>
        </p:nvPicPr>
        <p:blipFill rotWithShape="1">
          <a:blip r:embed="rId3">
            <a:alphaModFix/>
          </a:blip>
          <a:srcRect b="0" l="0" r="0" t="0"/>
          <a:stretch/>
        </p:blipFill>
        <p:spPr>
          <a:xfrm>
            <a:off x="97420" y="2347201"/>
            <a:ext cx="5181600" cy="2914650"/>
          </a:xfrm>
          <a:prstGeom prst="rect">
            <a:avLst/>
          </a:prstGeom>
          <a:noFill/>
          <a:ln>
            <a:noFill/>
          </a:ln>
        </p:spPr>
      </p:pic>
      <p:pic>
        <p:nvPicPr>
          <p:cNvPr id="250" name="Shape 250"/>
          <p:cNvPicPr preferRelativeResize="0"/>
          <p:nvPr>
            <p:ph idx="2" type="body"/>
          </p:nvPr>
        </p:nvPicPr>
        <p:blipFill rotWithShape="1">
          <a:blip r:embed="rId4">
            <a:alphaModFix/>
          </a:blip>
          <a:srcRect b="0" l="0" r="0" t="0"/>
          <a:stretch/>
        </p:blipFill>
        <p:spPr>
          <a:xfrm>
            <a:off x="5371618" y="2347201"/>
            <a:ext cx="6752492" cy="2914650"/>
          </a:xfrm>
          <a:prstGeom prst="rect">
            <a:avLst/>
          </a:prstGeom>
          <a:noFill/>
          <a:ln>
            <a:noFill/>
          </a:ln>
        </p:spPr>
      </p:pic>
      <p:sp>
        <p:nvSpPr>
          <p:cNvPr id="251" name="Shape 251"/>
          <p:cNvSpPr txBox="1"/>
          <p:nvPr/>
        </p:nvSpPr>
        <p:spPr>
          <a:xfrm>
            <a:off x="4237436" y="5261779"/>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252" name="Shape 252"/>
          <p:cNvSpPr txBox="1"/>
          <p:nvPr/>
        </p:nvSpPr>
        <p:spPr>
          <a:xfrm>
            <a:off x="10857053" y="5261851"/>
            <a:ext cx="1267057"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56" name="Shape 256"/>
        <p:cNvGrpSpPr/>
        <p:nvPr/>
      </p:nvGrpSpPr>
      <p:grpSpPr>
        <a:xfrm>
          <a:off x="0" y="0"/>
          <a:ext cx="0" cy="0"/>
          <a:chOff x="0" y="0"/>
          <a:chExt cx="0" cy="0"/>
        </a:xfrm>
      </p:grpSpPr>
      <p:sp>
        <p:nvSpPr>
          <p:cNvPr id="257" name="Shape 2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3200" u="none" cap="none" strike="noStrike">
                <a:solidFill>
                  <a:srgbClr val="ACD58D"/>
                </a:solidFill>
                <a:latin typeface="Bookman Old Style"/>
                <a:ea typeface="Bookman Old Style"/>
                <a:cs typeface="Bookman Old Style"/>
                <a:sym typeface="Bookman Old Style"/>
              </a:rPr>
              <a:t>Highway 427 and Swartz Ditch - Gateway Sign</a:t>
            </a:r>
            <a:br>
              <a:rPr b="0" i="0" lang="en-US" sz="3200" u="none" cap="none" strike="noStrike">
                <a:solidFill>
                  <a:srgbClr val="ACD58D"/>
                </a:solidFill>
                <a:latin typeface="Bookman Old Style"/>
                <a:ea typeface="Bookman Old Style"/>
                <a:cs typeface="Bookman Old Style"/>
                <a:sym typeface="Bookman Old Style"/>
              </a:rPr>
            </a:br>
            <a:r>
              <a:rPr b="0" i="0" lang="en-US" sz="3200" u="none" cap="none" strike="noStrike">
                <a:solidFill>
                  <a:srgbClr val="ACD58D"/>
                </a:solidFill>
                <a:latin typeface="Bookman Old Style"/>
                <a:ea typeface="Bookman Old Style"/>
                <a:cs typeface="Bookman Old Style"/>
                <a:sym typeface="Bookman Old Style"/>
              </a:rPr>
              <a:t>Southern Gateway</a:t>
            </a:r>
            <a:endParaRPr b="0" i="0" sz="3200" u="none" cap="none" strike="noStrike">
              <a:solidFill>
                <a:srgbClr val="ACD58D"/>
              </a:solidFill>
              <a:latin typeface="Bookman Old Style"/>
              <a:ea typeface="Bookman Old Style"/>
              <a:cs typeface="Bookman Old Style"/>
              <a:sym typeface="Bookman Old Style"/>
            </a:endParaRPr>
          </a:p>
        </p:txBody>
      </p:sp>
      <p:pic>
        <p:nvPicPr>
          <p:cNvPr id="258" name="Shape 258"/>
          <p:cNvPicPr preferRelativeResize="0"/>
          <p:nvPr>
            <p:ph idx="1" type="body"/>
          </p:nvPr>
        </p:nvPicPr>
        <p:blipFill rotWithShape="1">
          <a:blip r:embed="rId3">
            <a:alphaModFix/>
          </a:blip>
          <a:srcRect b="0" l="0" r="0" t="0"/>
          <a:stretch/>
        </p:blipFill>
        <p:spPr>
          <a:xfrm>
            <a:off x="203764" y="1891150"/>
            <a:ext cx="6080400" cy="3420300"/>
          </a:xfrm>
          <a:prstGeom prst="rect">
            <a:avLst/>
          </a:prstGeom>
          <a:noFill/>
          <a:ln>
            <a:noFill/>
          </a:ln>
        </p:spPr>
      </p:pic>
      <p:pic>
        <p:nvPicPr>
          <p:cNvPr id="259" name="Shape 259"/>
          <p:cNvPicPr preferRelativeResize="0"/>
          <p:nvPr>
            <p:ph idx="2" type="body"/>
          </p:nvPr>
        </p:nvPicPr>
        <p:blipFill rotWithShape="1">
          <a:blip r:embed="rId4">
            <a:alphaModFix/>
          </a:blip>
          <a:srcRect b="0" l="0" r="0" t="0"/>
          <a:stretch/>
        </p:blipFill>
        <p:spPr>
          <a:xfrm>
            <a:off x="6588700" y="1891151"/>
            <a:ext cx="5397000" cy="3420300"/>
          </a:xfrm>
          <a:prstGeom prst="rect">
            <a:avLst/>
          </a:prstGeom>
          <a:noFill/>
          <a:ln>
            <a:noFill/>
          </a:ln>
        </p:spPr>
      </p:pic>
      <p:sp>
        <p:nvSpPr>
          <p:cNvPr id="260" name="Shape 260"/>
          <p:cNvSpPr txBox="1"/>
          <p:nvPr/>
        </p:nvSpPr>
        <p:spPr>
          <a:xfrm>
            <a:off x="5242570" y="5347779"/>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261" name="Shape 261"/>
          <p:cNvSpPr txBox="1"/>
          <p:nvPr/>
        </p:nvSpPr>
        <p:spPr>
          <a:xfrm>
            <a:off x="10718503" y="5347771"/>
            <a:ext cx="1267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65" name="Shape 265"/>
        <p:cNvGrpSpPr/>
        <p:nvPr/>
      </p:nvGrpSpPr>
      <p:grpSpPr>
        <a:xfrm>
          <a:off x="0" y="0"/>
          <a:ext cx="0" cy="0"/>
          <a:chOff x="0" y="0"/>
          <a:chExt cx="0" cy="0"/>
        </a:xfrm>
      </p:grpSpPr>
      <p:sp>
        <p:nvSpPr>
          <p:cNvPr id="266" name="Shape 2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3600" u="none" cap="none" strike="noStrike">
                <a:solidFill>
                  <a:srgbClr val="ACD58D"/>
                </a:solidFill>
                <a:latin typeface="Bookman Old Style"/>
                <a:ea typeface="Bookman Old Style"/>
                <a:cs typeface="Bookman Old Style"/>
                <a:sym typeface="Bookman Old Style"/>
              </a:rPr>
              <a:t>Highway 427 and Rope Street – Gateway Sign</a:t>
            </a:r>
            <a:br>
              <a:rPr b="0" i="0" lang="en-US" sz="3600" u="none" cap="none" strike="noStrike">
                <a:solidFill>
                  <a:srgbClr val="ACD58D"/>
                </a:solidFill>
                <a:latin typeface="Bookman Old Style"/>
                <a:ea typeface="Bookman Old Style"/>
                <a:cs typeface="Bookman Old Style"/>
                <a:sym typeface="Bookman Old Style"/>
              </a:rPr>
            </a:br>
            <a:r>
              <a:rPr b="0" i="0" lang="en-US" sz="3600" u="none" cap="none" strike="noStrike">
                <a:solidFill>
                  <a:srgbClr val="ACD58D"/>
                </a:solidFill>
                <a:latin typeface="Bookman Old Style"/>
                <a:ea typeface="Bookman Old Style"/>
                <a:cs typeface="Bookman Old Style"/>
                <a:sym typeface="Bookman Old Style"/>
              </a:rPr>
              <a:t>Northern Gateway</a:t>
            </a:r>
            <a:endParaRPr b="0" i="0" sz="3600" u="none" cap="none" strike="noStrike">
              <a:solidFill>
                <a:srgbClr val="ACD58D"/>
              </a:solidFill>
              <a:latin typeface="Bookman Old Style"/>
              <a:ea typeface="Bookman Old Style"/>
              <a:cs typeface="Bookman Old Style"/>
              <a:sym typeface="Bookman Old Style"/>
            </a:endParaRPr>
          </a:p>
        </p:txBody>
      </p:sp>
      <p:pic>
        <p:nvPicPr>
          <p:cNvPr id="267" name="Shape 267"/>
          <p:cNvPicPr preferRelativeResize="0"/>
          <p:nvPr>
            <p:ph idx="1" type="body"/>
          </p:nvPr>
        </p:nvPicPr>
        <p:blipFill rotWithShape="1">
          <a:blip r:embed="rId3">
            <a:alphaModFix/>
          </a:blip>
          <a:srcRect b="0" l="9829" r="0" t="0"/>
          <a:stretch/>
        </p:blipFill>
        <p:spPr>
          <a:xfrm>
            <a:off x="155293" y="2108190"/>
            <a:ext cx="5504727" cy="3433921"/>
          </a:xfrm>
          <a:prstGeom prst="rect">
            <a:avLst/>
          </a:prstGeom>
          <a:noFill/>
          <a:ln>
            <a:noFill/>
          </a:ln>
        </p:spPr>
      </p:pic>
      <p:pic>
        <p:nvPicPr>
          <p:cNvPr id="268" name="Shape 268"/>
          <p:cNvPicPr preferRelativeResize="0"/>
          <p:nvPr>
            <p:ph idx="2" type="body"/>
          </p:nvPr>
        </p:nvPicPr>
        <p:blipFill rotWithShape="1">
          <a:blip r:embed="rId4">
            <a:alphaModFix/>
          </a:blip>
          <a:srcRect b="5419" l="0" r="0" t="-5419"/>
          <a:stretch/>
        </p:blipFill>
        <p:spPr>
          <a:xfrm>
            <a:off x="5813384" y="1886673"/>
            <a:ext cx="6146400" cy="3655500"/>
          </a:xfrm>
          <a:prstGeom prst="rect">
            <a:avLst/>
          </a:prstGeom>
          <a:noFill/>
          <a:ln>
            <a:noFill/>
          </a:ln>
        </p:spPr>
      </p:pic>
      <p:sp>
        <p:nvSpPr>
          <p:cNvPr id="269" name="Shape 269"/>
          <p:cNvSpPr txBox="1"/>
          <p:nvPr/>
        </p:nvSpPr>
        <p:spPr>
          <a:xfrm>
            <a:off x="4618298" y="5573411"/>
            <a:ext cx="1041722"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270" name="Shape 270"/>
          <p:cNvSpPr txBox="1"/>
          <p:nvPr/>
        </p:nvSpPr>
        <p:spPr>
          <a:xfrm>
            <a:off x="10692747" y="5535406"/>
            <a:ext cx="1267057"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74" name="Shape 274"/>
        <p:cNvGrpSpPr/>
        <p:nvPr/>
      </p:nvGrpSpPr>
      <p:grpSpPr>
        <a:xfrm>
          <a:off x="0" y="0"/>
          <a:ext cx="0" cy="0"/>
          <a:chOff x="0" y="0"/>
          <a:chExt cx="0" cy="0"/>
        </a:xfrm>
      </p:grpSpPr>
      <p:sp>
        <p:nvSpPr>
          <p:cNvPr id="275" name="Shape 2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276" name="Shape 276"/>
          <p:cNvGraphicFramePr/>
          <p:nvPr/>
        </p:nvGraphicFramePr>
        <p:xfrm>
          <a:off x="944999" y="1798645"/>
          <a:ext cx="3000000" cy="3000000"/>
        </p:xfrm>
        <a:graphic>
          <a:graphicData uri="http://schemas.openxmlformats.org/drawingml/2006/table">
            <a:tbl>
              <a:tblPr>
                <a:noFill/>
                <a:tableStyleId>{6C04C598-F70F-4926-B93A-A486FF62F117}</a:tableStyleId>
              </a:tblPr>
              <a:tblGrid>
                <a:gridCol w="2050775"/>
                <a:gridCol w="2214325"/>
                <a:gridCol w="1916100"/>
                <a:gridCol w="2560550"/>
                <a:gridCol w="1560250"/>
              </a:tblGrid>
              <a:tr h="639850">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Project Component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Community Partner(s)</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Cost </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Fund Source</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Priority</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2207525">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Monument </a:t>
                      </a:r>
                      <a:endParaRPr sz="1800" u="none" cap="none" strike="noStrike">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Sign &amp; </a:t>
                      </a:r>
                      <a:endParaRPr sz="1800" u="none" cap="none" strike="noStrike">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Gateway </a:t>
                      </a:r>
                      <a:endParaRPr sz="1800" u="none" cap="none" strike="noStrike">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Signs</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Town of Waterloo, Northeastern Indiana Regional Coordinating Council, Indiana Department of Transportation, Indiana Department of Culture &amp; Tourism</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a:t>
                      </a:r>
                      <a:r>
                        <a:rPr lang="en-US" sz="1800">
                          <a:solidFill>
                            <a:schemeClr val="lt1"/>
                          </a:solidFill>
                          <a:latin typeface="Bookman Old Style"/>
                          <a:ea typeface="Bookman Old Style"/>
                          <a:cs typeface="Bookman Old Style"/>
                          <a:sym typeface="Bookman Old Style"/>
                        </a:rPr>
                        <a:t>20</a:t>
                      </a:r>
                      <a:r>
                        <a:rPr lang="en-US" sz="1800" u="none" cap="none" strike="noStrike">
                          <a:solidFill>
                            <a:schemeClr val="lt1"/>
                          </a:solidFill>
                          <a:latin typeface="Bookman Old Style"/>
                          <a:ea typeface="Bookman Old Style"/>
                          <a:cs typeface="Bookman Old Style"/>
                          <a:sym typeface="Bookman Old Style"/>
                        </a:rPr>
                        <a:t>0,000</a:t>
                      </a:r>
                      <a:endParaRPr sz="1800">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a:solidFill>
                            <a:schemeClr val="lt1"/>
                          </a:solidFill>
                          <a:latin typeface="Bookman Old Style"/>
                          <a:ea typeface="Bookman Old Style"/>
                          <a:cs typeface="Bookman Old Style"/>
                          <a:sym typeface="Bookman Old Style"/>
                        </a:rPr>
                        <a:t>(Monument Sign)</a:t>
                      </a:r>
                      <a:r>
                        <a:rPr lang="en-US" sz="1800" u="none" cap="none" strike="noStrike">
                          <a:solidFill>
                            <a:schemeClr val="lt1"/>
                          </a:solidFill>
                          <a:latin typeface="Bookman Old Style"/>
                          <a:ea typeface="Bookman Old Style"/>
                          <a:cs typeface="Bookman Old Style"/>
                          <a:sym typeface="Bookman Old Style"/>
                        </a:rPr>
                        <a:t> </a:t>
                      </a:r>
                      <a:endParaRPr sz="1800" u="none" cap="none" strike="noStrike">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$8,000 - $30,000 (per Gateway Sign)</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chemeClr val="lt1"/>
                          </a:solidFill>
                          <a:latin typeface="Bookman Old Style"/>
                          <a:ea typeface="Bookman Old Style"/>
                          <a:cs typeface="Bookman Old Style"/>
                          <a:sym typeface="Bookman Old Style"/>
                        </a:rPr>
                        <a:t>Municipal Bonds, General Revenue Funds, Redevelopment Commission</a:t>
                      </a:r>
                      <a:r>
                        <a:rPr b="1" lang="en-US" sz="1800" u="none" cap="none" strike="noStrike">
                          <a:solidFill>
                            <a:schemeClr val="lt1"/>
                          </a:solidFill>
                          <a:latin typeface="Bookman Old Style"/>
                          <a:ea typeface="Bookman Old Style"/>
                          <a:cs typeface="Bookman Old Style"/>
                          <a:sym typeface="Bookman Old Style"/>
                        </a:rPr>
                        <a:t>, </a:t>
                      </a:r>
                      <a:r>
                        <a:rPr lang="en-US" sz="1800" u="none" cap="none" strike="noStrike">
                          <a:solidFill>
                            <a:schemeClr val="lt1"/>
                          </a:solidFill>
                          <a:latin typeface="Bookman Old Style"/>
                          <a:ea typeface="Bookman Old Style"/>
                          <a:cs typeface="Bookman Old Style"/>
                          <a:sym typeface="Bookman Old Style"/>
                        </a:rPr>
                        <a:t>CDBG funds, Ind. Dept. of Culture and Tourism grants/funding</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High</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93" name="Shape 93"/>
        <p:cNvGrpSpPr/>
        <p:nvPr/>
      </p:nvGrpSpPr>
      <p:grpSpPr>
        <a:xfrm>
          <a:off x="0" y="0"/>
          <a:ext cx="0" cy="0"/>
          <a:chOff x="0" y="0"/>
          <a:chExt cx="0" cy="0"/>
        </a:xfrm>
      </p:grpSpPr>
      <p:sp>
        <p:nvSpPr>
          <p:cNvPr id="94" name="Shape 94"/>
          <p:cNvSpPr txBox="1"/>
          <p:nvPr>
            <p:ph type="title"/>
          </p:nvPr>
        </p:nvSpPr>
        <p:spPr>
          <a:xfrm>
            <a:off x="993616" y="480872"/>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Bookman Old Style"/>
              <a:buNone/>
            </a:pPr>
            <a:r>
              <a:rPr b="0" i="0" lang="en-US" sz="4400" u="none" cap="none" strike="noStrike">
                <a:solidFill>
                  <a:srgbClr val="ACD58D"/>
                </a:solidFill>
                <a:latin typeface="Bookman Old Style"/>
                <a:ea typeface="Bookman Old Style"/>
                <a:cs typeface="Bookman Old Style"/>
                <a:sym typeface="Bookman Old Style"/>
              </a:rPr>
              <a:t>Project Team</a:t>
            </a:r>
            <a:endParaRPr b="0" i="0" sz="4400" u="none" cap="none" strike="noStrike">
              <a:solidFill>
                <a:srgbClr val="ACD58D"/>
              </a:solidFill>
              <a:latin typeface="Calibri"/>
              <a:ea typeface="Calibri"/>
              <a:cs typeface="Calibri"/>
              <a:sym typeface="Calibri"/>
            </a:endParaRPr>
          </a:p>
        </p:txBody>
      </p:sp>
      <p:sp>
        <p:nvSpPr>
          <p:cNvPr id="95" name="Shape 95"/>
          <p:cNvSpPr txBox="1"/>
          <p:nvPr/>
        </p:nvSpPr>
        <p:spPr>
          <a:xfrm>
            <a:off x="1141413" y="2097088"/>
            <a:ext cx="10220007" cy="31700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Emily Hepworth</a:t>
            </a:r>
            <a:endParaRPr i="0" sz="14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Brandon Kendera</a:t>
            </a:r>
            <a:endParaRPr i="0" sz="20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Logan Lane</a:t>
            </a:r>
            <a:endParaRPr i="0" sz="14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Nathan Schall</a:t>
            </a:r>
            <a:endParaRPr i="0" sz="14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Anton Schauerte</a:t>
            </a:r>
            <a:endParaRPr i="0" sz="20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Nathaniel Simmons</a:t>
            </a:r>
            <a:endParaRPr i="0" sz="14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Steven Stransky</a:t>
            </a:r>
            <a:endParaRPr i="0" sz="20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t/>
            </a:r>
            <a:endParaRPr i="0" sz="20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FFFFFF"/>
                </a:solidFill>
                <a:latin typeface="Bookman Old Style"/>
                <a:ea typeface="Bookman Old Style"/>
                <a:cs typeface="Bookman Old Style"/>
                <a:sym typeface="Bookman Old Style"/>
              </a:rPr>
              <a:t>Michael Burayidi, PhD – Professor</a:t>
            </a:r>
            <a:endParaRPr i="0" sz="14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ABD58D"/>
              </a:solidFill>
              <a:latin typeface="Bookman Old Style"/>
              <a:ea typeface="Bookman Old Style"/>
              <a:cs typeface="Bookman Old Style"/>
              <a:sym typeface="Bookman Old Styl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80" name="Shape 280"/>
        <p:cNvGrpSpPr/>
        <p:nvPr/>
      </p:nvGrpSpPr>
      <p:grpSpPr>
        <a:xfrm>
          <a:off x="0" y="0"/>
          <a:ext cx="0" cy="0"/>
          <a:chOff x="0" y="0"/>
          <a:chExt cx="0" cy="0"/>
        </a:xfrm>
      </p:grpSpPr>
      <p:sp>
        <p:nvSpPr>
          <p:cNvPr id="281" name="Shape 281"/>
          <p:cNvSpPr txBox="1"/>
          <p:nvPr>
            <p:ph type="title"/>
          </p:nvPr>
        </p:nvSpPr>
        <p:spPr>
          <a:xfrm>
            <a:off x="940441" y="619768"/>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Proposal 2: Streetscaping</a:t>
            </a:r>
            <a:br>
              <a:rPr b="0" i="0" lang="en-US" sz="4400" u="none" cap="none" strike="noStrike">
                <a:solidFill>
                  <a:srgbClr val="ACD58D"/>
                </a:solidFill>
                <a:latin typeface="Bookman Old Style"/>
                <a:ea typeface="Bookman Old Style"/>
                <a:cs typeface="Bookman Old Style"/>
                <a:sym typeface="Bookman Old Style"/>
              </a:rPr>
            </a:br>
            <a:r>
              <a:rPr b="0" i="1" lang="en-US" sz="3200" u="none" cap="none" strike="noStrike">
                <a:solidFill>
                  <a:srgbClr val="ACD58D"/>
                </a:solidFill>
                <a:latin typeface="Bookman Old Style"/>
                <a:ea typeface="Bookman Old Style"/>
                <a:cs typeface="Bookman Old Style"/>
                <a:sym typeface="Bookman Old Style"/>
              </a:rPr>
              <a:t>Complete Streets, Trail Extension, and Trail Depot</a:t>
            </a:r>
            <a:br>
              <a:rPr b="0" i="1" lang="en-US" sz="4400" u="none" cap="none" strike="noStrike">
                <a:solidFill>
                  <a:srgbClr val="ACD58D"/>
                </a:solidFill>
                <a:latin typeface="Bookman Old Style"/>
                <a:ea typeface="Bookman Old Style"/>
                <a:cs typeface="Bookman Old Style"/>
                <a:sym typeface="Bookman Old Style"/>
              </a:rPr>
            </a:br>
            <a:endParaRPr b="0" i="0" sz="4400" u="none" cap="none" strike="noStrike">
              <a:solidFill>
                <a:srgbClr val="ACD58D"/>
              </a:solidFill>
              <a:latin typeface="Bookman Old Style"/>
              <a:ea typeface="Bookman Old Style"/>
              <a:cs typeface="Bookman Old Style"/>
              <a:sym typeface="Bookman Old Style"/>
            </a:endParaRPr>
          </a:p>
        </p:txBody>
      </p:sp>
      <p:sp>
        <p:nvSpPr>
          <p:cNvPr id="282" name="Shape 282"/>
          <p:cNvSpPr txBox="1"/>
          <p:nvPr>
            <p:ph idx="1" type="body"/>
          </p:nvPr>
        </p:nvSpPr>
        <p:spPr>
          <a:xfrm>
            <a:off x="555584" y="2314936"/>
            <a:ext cx="11285315" cy="3715474"/>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Complete Street will take place on Wayne Street from US-6 to existing Auburn-Waterloo Trail</a:t>
            </a:r>
            <a:endParaRPr>
              <a:solidFill>
                <a:srgbClr val="FFFFFF"/>
              </a:solidFill>
              <a:latin typeface="Bookman Old Style"/>
              <a:ea typeface="Bookman Old Style"/>
              <a:cs typeface="Bookman Old Style"/>
              <a:sym typeface="Bookman Old Style"/>
            </a:endParaRPr>
          </a:p>
          <a:p>
            <a:pPr indent="-228600" lvl="0" marL="228600" marR="0" rtl="0" algn="l">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Goals:</a:t>
            </a:r>
            <a:endParaRPr>
              <a:solidFill>
                <a:srgbClr val="FFFFFF"/>
              </a:solidFill>
              <a:latin typeface="Bookman Old Style"/>
              <a:ea typeface="Bookman Old Style"/>
              <a:cs typeface="Bookman Old Style"/>
              <a:sym typeface="Bookman Old Style"/>
            </a:endParaRPr>
          </a:p>
          <a:p>
            <a:pPr indent="-406400" lvl="1" marL="914400" marR="0" rtl="0" algn="l">
              <a:lnSpc>
                <a:spcPct val="100000"/>
              </a:lnSpc>
              <a:spcBef>
                <a:spcPts val="0"/>
              </a:spcBef>
              <a:spcAft>
                <a:spcPts val="0"/>
              </a:spcAft>
              <a:buClr>
                <a:srgbClr val="ACD58D"/>
              </a:buClr>
              <a:buSzPts val="2800"/>
              <a:buFont typeface="Arial"/>
              <a:buChar char="•"/>
            </a:pPr>
            <a:r>
              <a:rPr lang="en-US">
                <a:solidFill>
                  <a:srgbClr val="ACD58D"/>
                </a:solidFill>
                <a:latin typeface="Bookman Old Style"/>
                <a:ea typeface="Bookman Old Style"/>
                <a:cs typeface="Bookman Old Style"/>
                <a:sym typeface="Bookman Old Style"/>
              </a:rPr>
              <a:t>C</a:t>
            </a:r>
            <a:r>
              <a:rPr b="0" i="0" lang="en-US" u="none" cap="none" strike="noStrike">
                <a:solidFill>
                  <a:srgbClr val="ACD58D"/>
                </a:solidFill>
                <a:latin typeface="Bookman Old Style"/>
                <a:ea typeface="Bookman Old Style"/>
                <a:cs typeface="Bookman Old Style"/>
                <a:sym typeface="Bookman Old Style"/>
              </a:rPr>
              <a:t>reate a downtown corridor that provides space for multi</a:t>
            </a:r>
            <a:r>
              <a:rPr lang="en-US">
                <a:solidFill>
                  <a:srgbClr val="ACD58D"/>
                </a:solidFill>
                <a:latin typeface="Bookman Old Style"/>
                <a:ea typeface="Bookman Old Style"/>
                <a:cs typeface="Bookman Old Style"/>
                <a:sym typeface="Bookman Old Style"/>
              </a:rPr>
              <a:t> modal transportation</a:t>
            </a:r>
            <a:endParaRPr>
              <a:solidFill>
                <a:srgbClr val="ACD58D"/>
              </a:solidFill>
              <a:latin typeface="Bookman Old Style"/>
              <a:ea typeface="Bookman Old Style"/>
              <a:cs typeface="Bookman Old Style"/>
              <a:sym typeface="Bookman Old Style"/>
            </a:endParaRPr>
          </a:p>
          <a:p>
            <a:pPr indent="-406400" lvl="1" marL="914400" marR="0" rtl="0" algn="l">
              <a:lnSpc>
                <a:spcPct val="100000"/>
              </a:lnSpc>
              <a:spcBef>
                <a:spcPts val="0"/>
              </a:spcBef>
              <a:spcAft>
                <a:spcPts val="0"/>
              </a:spcAft>
              <a:buClr>
                <a:srgbClr val="ACD58D"/>
              </a:buClr>
              <a:buSzPts val="2800"/>
              <a:buFont typeface="Arial"/>
              <a:buChar char="•"/>
            </a:pPr>
            <a:r>
              <a:rPr lang="en-US">
                <a:solidFill>
                  <a:srgbClr val="ACD58D"/>
                </a:solidFill>
                <a:latin typeface="Bookman Old Style"/>
                <a:ea typeface="Bookman Old Style"/>
                <a:cs typeface="Bookman Old Style"/>
                <a:sym typeface="Bookman Old Style"/>
              </a:rPr>
              <a:t>Makes the downtown </a:t>
            </a:r>
            <a:r>
              <a:rPr lang="en-US">
                <a:solidFill>
                  <a:srgbClr val="ACD58D"/>
                </a:solidFill>
                <a:latin typeface="Bookman Old Style"/>
                <a:ea typeface="Bookman Old Style"/>
                <a:cs typeface="Bookman Old Style"/>
                <a:sym typeface="Bookman Old Style"/>
              </a:rPr>
              <a:t>pedestrian</a:t>
            </a:r>
            <a:r>
              <a:rPr lang="en-US">
                <a:solidFill>
                  <a:srgbClr val="ACD58D"/>
                </a:solidFill>
                <a:latin typeface="Bookman Old Style"/>
                <a:ea typeface="Bookman Old Style"/>
                <a:cs typeface="Bookman Old Style"/>
                <a:sym typeface="Bookman Old Style"/>
              </a:rPr>
              <a:t> friendly and safe</a:t>
            </a:r>
            <a:endParaRPr>
              <a:solidFill>
                <a:srgbClr val="ACD58D"/>
              </a:solidFill>
              <a:latin typeface="Bookman Old Style"/>
              <a:ea typeface="Bookman Old Style"/>
              <a:cs typeface="Bookman Old Style"/>
              <a:sym typeface="Bookman Old Style"/>
            </a:endParaRPr>
          </a:p>
          <a:p>
            <a:pPr indent="-406400" lvl="1" marL="914400" marR="0" rtl="0" algn="l">
              <a:lnSpc>
                <a:spcPct val="100000"/>
              </a:lnSpc>
              <a:spcBef>
                <a:spcPts val="0"/>
              </a:spcBef>
              <a:spcAft>
                <a:spcPts val="0"/>
              </a:spcAft>
              <a:buClr>
                <a:srgbClr val="ACD58D"/>
              </a:buClr>
              <a:buSzPts val="2800"/>
              <a:buFont typeface="Arial"/>
              <a:buChar char="•"/>
            </a:pPr>
            <a:r>
              <a:rPr lang="en-US">
                <a:solidFill>
                  <a:srgbClr val="ACD58D"/>
                </a:solidFill>
                <a:latin typeface="Bookman Old Style"/>
                <a:ea typeface="Bookman Old Style"/>
                <a:cs typeface="Bookman Old Style"/>
                <a:sym typeface="Bookman Old Style"/>
              </a:rPr>
              <a:t>Makes it</a:t>
            </a:r>
            <a:r>
              <a:rPr b="0" i="0" lang="en-US" u="none" cap="none" strike="noStrike">
                <a:solidFill>
                  <a:srgbClr val="ACD58D"/>
                </a:solidFill>
                <a:latin typeface="Bookman Old Style"/>
                <a:ea typeface="Bookman Old Style"/>
                <a:cs typeface="Bookman Old Style"/>
                <a:sym typeface="Bookman Old Style"/>
              </a:rPr>
              <a:t> aesthetically-pleasing to visit and s</a:t>
            </a:r>
            <a:r>
              <a:rPr lang="en-US">
                <a:solidFill>
                  <a:srgbClr val="ACD58D"/>
                </a:solidFill>
                <a:latin typeface="Bookman Old Style"/>
                <a:ea typeface="Bookman Old Style"/>
                <a:cs typeface="Bookman Old Style"/>
                <a:sym typeface="Bookman Old Style"/>
              </a:rPr>
              <a:t>tay</a:t>
            </a:r>
            <a:endParaRPr>
              <a:solidFill>
                <a:srgbClr val="ACD58D"/>
              </a:solidFill>
              <a:latin typeface="Bookman Old Style"/>
              <a:ea typeface="Bookman Old Style"/>
              <a:cs typeface="Bookman Old Style"/>
              <a:sym typeface="Bookman Old Style"/>
            </a:endParaRPr>
          </a:p>
          <a:p>
            <a:pPr indent="-406400" lvl="1" marL="914400" marR="0" rtl="0" algn="l">
              <a:lnSpc>
                <a:spcPct val="100000"/>
              </a:lnSpc>
              <a:spcBef>
                <a:spcPts val="0"/>
              </a:spcBef>
              <a:spcAft>
                <a:spcPts val="0"/>
              </a:spcAft>
              <a:buClr>
                <a:srgbClr val="ACD58D"/>
              </a:buClr>
              <a:buSzPts val="2800"/>
              <a:buFont typeface="Arial"/>
              <a:buChar char="•"/>
            </a:pPr>
            <a:r>
              <a:rPr lang="en-US">
                <a:solidFill>
                  <a:srgbClr val="ACD58D"/>
                </a:solidFill>
                <a:latin typeface="Bookman Old Style"/>
                <a:ea typeface="Bookman Old Style"/>
                <a:cs typeface="Bookman Old Style"/>
                <a:sym typeface="Bookman Old Style"/>
              </a:rPr>
              <a:t>Increase foot traffic and demand for downtown businesses</a:t>
            </a:r>
            <a:endParaRPr>
              <a:solidFill>
                <a:srgbClr val="ACD58D"/>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87" name="Shape 287"/>
        <p:cNvGrpSpPr/>
        <p:nvPr/>
      </p:nvGrpSpPr>
      <p:grpSpPr>
        <a:xfrm>
          <a:off x="0" y="0"/>
          <a:ext cx="0" cy="0"/>
          <a:chOff x="0" y="0"/>
          <a:chExt cx="0" cy="0"/>
        </a:xfrm>
      </p:grpSpPr>
      <p:sp>
        <p:nvSpPr>
          <p:cNvPr id="288" name="Shape 288"/>
          <p:cNvSpPr txBox="1"/>
          <p:nvPr>
            <p:ph idx="2" type="body"/>
          </p:nvPr>
        </p:nvSpPr>
        <p:spPr>
          <a:xfrm>
            <a:off x="5395975" y="140000"/>
            <a:ext cx="6684900" cy="2966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1000"/>
              </a:spcBef>
              <a:spcAft>
                <a:spcPts val="0"/>
              </a:spcAft>
              <a:buClr>
                <a:schemeClr val="dk1"/>
              </a:buClr>
              <a:buSzPts val="2800"/>
              <a:buFont typeface="Arial"/>
              <a:buNone/>
            </a:pPr>
            <a:r>
              <a:rPr i="0" lang="en-US" sz="3200" u="none" cap="none" strike="noStrike">
                <a:solidFill>
                  <a:srgbClr val="ACD58D"/>
                </a:solidFill>
                <a:latin typeface="Bookman Old Style"/>
                <a:ea typeface="Bookman Old Style"/>
                <a:cs typeface="Bookman Old Style"/>
                <a:sym typeface="Bookman Old Style"/>
              </a:rPr>
              <a:t>Wayne Street </a:t>
            </a:r>
            <a:r>
              <a:rPr lang="en-US" sz="3200">
                <a:solidFill>
                  <a:srgbClr val="ACD58D"/>
                </a:solidFill>
                <a:latin typeface="Bookman Old Style"/>
                <a:ea typeface="Bookman Old Style"/>
                <a:cs typeface="Bookman Old Style"/>
                <a:sym typeface="Bookman Old Style"/>
              </a:rPr>
              <a:t>Redesign Proposal</a:t>
            </a:r>
            <a:endParaRPr b="0" i="0" sz="3200" u="none" cap="none" strike="noStrike">
              <a:solidFill>
                <a:srgbClr val="ACD58D"/>
              </a:solidFill>
              <a:latin typeface="Bookman Old Style"/>
              <a:ea typeface="Bookman Old Style"/>
              <a:cs typeface="Bookman Old Style"/>
              <a:sym typeface="Bookman Old Style"/>
            </a:endParaRPr>
          </a:p>
          <a:p>
            <a:pPr indent="-457200" lvl="0" marL="4572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30 degree angled parking</a:t>
            </a:r>
            <a:endParaRPr>
              <a:solidFill>
                <a:srgbClr val="FFFFFF"/>
              </a:solidFill>
            </a:endParaRPr>
          </a:p>
          <a:p>
            <a:pPr indent="-4572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B</a:t>
            </a:r>
            <a:r>
              <a:rPr b="0" i="0" lang="en-US" sz="2800" u="none" cap="none" strike="noStrike">
                <a:solidFill>
                  <a:srgbClr val="FFFFFF"/>
                </a:solidFill>
                <a:latin typeface="Bookman Old Style"/>
                <a:ea typeface="Bookman Old Style"/>
                <a:cs typeface="Bookman Old Style"/>
                <a:sym typeface="Bookman Old Style"/>
              </a:rPr>
              <a:t>ike lanes, </a:t>
            </a:r>
            <a:r>
              <a:rPr lang="en-US">
                <a:solidFill>
                  <a:srgbClr val="FFFFFF"/>
                </a:solidFill>
                <a:latin typeface="Bookman Old Style"/>
                <a:ea typeface="Bookman Old Style"/>
                <a:cs typeface="Bookman Old Style"/>
                <a:sym typeface="Bookman Old Style"/>
              </a:rPr>
              <a:t>street trees</a:t>
            </a:r>
            <a:endParaRPr>
              <a:solidFill>
                <a:srgbClr val="FFFFFF"/>
              </a:solidFill>
            </a:endParaRPr>
          </a:p>
          <a:p>
            <a:pPr indent="-4572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C</a:t>
            </a:r>
            <a:r>
              <a:rPr b="0" i="0" lang="en-US" sz="2800" u="none" cap="none" strike="noStrike">
                <a:solidFill>
                  <a:srgbClr val="FFFFFF"/>
                </a:solidFill>
                <a:latin typeface="Bookman Old Style"/>
                <a:ea typeface="Bookman Old Style"/>
                <a:cs typeface="Bookman Old Style"/>
                <a:sym typeface="Bookman Old Style"/>
              </a:rPr>
              <a:t>urb bump-outs</a:t>
            </a:r>
            <a:endParaRPr/>
          </a:p>
          <a:p>
            <a:pPr indent="-4572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B</a:t>
            </a:r>
            <a:r>
              <a:rPr b="0" i="0" lang="en-US" sz="2800" u="none" cap="none" strike="noStrike">
                <a:solidFill>
                  <a:srgbClr val="FFFFFF"/>
                </a:solidFill>
                <a:latin typeface="Bookman Old Style"/>
                <a:ea typeface="Bookman Old Style"/>
                <a:cs typeface="Bookman Old Style"/>
                <a:sym typeface="Bookman Old Style"/>
              </a:rPr>
              <a:t>rick paving materials</a:t>
            </a:r>
            <a:endParaRPr b="0" i="0" sz="2800" u="none" cap="none" strike="noStrike">
              <a:solidFill>
                <a:srgbClr val="FFFFFF"/>
              </a:solidFill>
              <a:latin typeface="Bookman Old Style"/>
              <a:ea typeface="Bookman Old Style"/>
              <a:cs typeface="Bookman Old Style"/>
              <a:sym typeface="Bookman Old Style"/>
            </a:endParaRPr>
          </a:p>
        </p:txBody>
      </p:sp>
      <p:pic>
        <p:nvPicPr>
          <p:cNvPr id="289" name="Shape 289"/>
          <p:cNvPicPr preferRelativeResize="0"/>
          <p:nvPr/>
        </p:nvPicPr>
        <p:blipFill rotWithShape="1">
          <a:blip r:embed="rId3">
            <a:alphaModFix/>
          </a:blip>
          <a:srcRect b="0" l="0" r="0" t="0"/>
          <a:stretch/>
        </p:blipFill>
        <p:spPr>
          <a:xfrm>
            <a:off x="152400" y="152400"/>
            <a:ext cx="5110525" cy="6612400"/>
          </a:xfrm>
          <a:prstGeom prst="rect">
            <a:avLst/>
          </a:prstGeom>
          <a:noFill/>
          <a:ln>
            <a:noFill/>
          </a:ln>
        </p:spPr>
      </p:pic>
      <p:pic>
        <p:nvPicPr>
          <p:cNvPr id="290" name="Shape 290"/>
          <p:cNvPicPr preferRelativeResize="0"/>
          <p:nvPr/>
        </p:nvPicPr>
        <p:blipFill>
          <a:blip r:embed="rId4">
            <a:alphaModFix/>
          </a:blip>
          <a:stretch>
            <a:fillRect/>
          </a:stretch>
        </p:blipFill>
        <p:spPr>
          <a:xfrm>
            <a:off x="5788575" y="3234000"/>
            <a:ext cx="5899707" cy="353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95" name="Shape 295"/>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1742375" y="1644600"/>
            <a:ext cx="7874424" cy="4482399"/>
          </a:xfrm>
          <a:prstGeom prst="rect">
            <a:avLst/>
          </a:prstGeom>
          <a:noFill/>
          <a:ln>
            <a:noFill/>
          </a:ln>
        </p:spPr>
      </p:pic>
      <p:sp>
        <p:nvSpPr>
          <p:cNvPr id="297" name="Shape 297"/>
          <p:cNvSpPr txBox="1"/>
          <p:nvPr/>
        </p:nvSpPr>
        <p:spPr>
          <a:xfrm>
            <a:off x="220788" y="-782350"/>
            <a:ext cx="10917600" cy="3000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4400">
                <a:solidFill>
                  <a:srgbClr val="ACD58D"/>
                </a:solidFill>
                <a:latin typeface="Bookman Old Style"/>
                <a:ea typeface="Bookman Old Style"/>
                <a:cs typeface="Bookman Old Style"/>
                <a:sym typeface="Bookman Old Style"/>
              </a:rPr>
              <a:t>Wayne Street Redesign Proposal</a:t>
            </a:r>
            <a:endParaRPr sz="4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02" name="Shape 302"/>
        <p:cNvGrpSpPr/>
        <p:nvPr/>
      </p:nvGrpSpPr>
      <p:grpSpPr>
        <a:xfrm>
          <a:off x="0" y="0"/>
          <a:ext cx="0" cy="0"/>
          <a:chOff x="0" y="0"/>
          <a:chExt cx="0" cy="0"/>
        </a:xfrm>
      </p:grpSpPr>
      <p:sp>
        <p:nvSpPr>
          <p:cNvPr id="303" name="Shape 303"/>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304" name="Shape 304"/>
          <p:cNvPicPr preferRelativeResize="0"/>
          <p:nvPr/>
        </p:nvPicPr>
        <p:blipFill rotWithShape="1">
          <a:blip r:embed="rId3">
            <a:alphaModFix/>
          </a:blip>
          <a:srcRect b="0" l="0" r="0" t="0"/>
          <a:stretch/>
        </p:blipFill>
        <p:spPr>
          <a:xfrm>
            <a:off x="152400" y="152400"/>
            <a:ext cx="7669401" cy="6538651"/>
          </a:xfrm>
          <a:prstGeom prst="rect">
            <a:avLst/>
          </a:prstGeom>
          <a:noFill/>
          <a:ln>
            <a:noFill/>
          </a:ln>
        </p:spPr>
      </p:pic>
      <p:pic>
        <p:nvPicPr>
          <p:cNvPr id="305" name="Shape 305"/>
          <p:cNvPicPr preferRelativeResize="0"/>
          <p:nvPr/>
        </p:nvPicPr>
        <p:blipFill rotWithShape="1">
          <a:blip r:embed="rId4">
            <a:alphaModFix/>
          </a:blip>
          <a:srcRect b="0" l="0" r="0" t="0"/>
          <a:stretch/>
        </p:blipFill>
        <p:spPr>
          <a:xfrm>
            <a:off x="7937546" y="4166925"/>
            <a:ext cx="4057650" cy="1609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10" name="Shape 310"/>
        <p:cNvGrpSpPr/>
        <p:nvPr/>
      </p:nvGrpSpPr>
      <p:grpSpPr>
        <a:xfrm>
          <a:off x="0" y="0"/>
          <a:ext cx="0" cy="0"/>
          <a:chOff x="0" y="0"/>
          <a:chExt cx="0" cy="0"/>
        </a:xfrm>
      </p:grpSpPr>
      <p:sp>
        <p:nvSpPr>
          <p:cNvPr id="311" name="Shape 311"/>
          <p:cNvSpPr txBox="1"/>
          <p:nvPr>
            <p:ph idx="2" type="body"/>
          </p:nvPr>
        </p:nvSpPr>
        <p:spPr>
          <a:xfrm>
            <a:off x="5395975" y="140000"/>
            <a:ext cx="6684900" cy="2966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1000"/>
              </a:spcBef>
              <a:spcAft>
                <a:spcPts val="0"/>
              </a:spcAft>
              <a:buClr>
                <a:schemeClr val="dk1"/>
              </a:buClr>
              <a:buSzPts val="2800"/>
              <a:buFont typeface="Arial"/>
              <a:buNone/>
            </a:pPr>
            <a:r>
              <a:rPr lang="en-US" sz="3200">
                <a:solidFill>
                  <a:srgbClr val="ACD58D"/>
                </a:solidFill>
                <a:latin typeface="Bookman Old Style"/>
                <a:ea typeface="Bookman Old Style"/>
                <a:cs typeface="Bookman Old Style"/>
                <a:sym typeface="Bookman Old Style"/>
              </a:rPr>
              <a:t>Proposed DeKalb County Trail Route through Downtown</a:t>
            </a:r>
            <a:endParaRPr b="0" i="0" sz="3200" u="none" cap="none" strike="noStrike">
              <a:solidFill>
                <a:srgbClr val="ACD58D"/>
              </a:solidFill>
              <a:latin typeface="Bookman Old Style"/>
              <a:ea typeface="Bookman Old Style"/>
              <a:cs typeface="Bookman Old Style"/>
              <a:sym typeface="Bookman Old Style"/>
            </a:endParaRPr>
          </a:p>
          <a:p>
            <a:pPr indent="-4572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Trail Depot at the corner of Railroad and Wayne Streets</a:t>
            </a:r>
            <a:endParaRPr>
              <a:solidFill>
                <a:srgbClr val="FFFFFF"/>
              </a:solidFill>
            </a:endParaRPr>
          </a:p>
          <a:p>
            <a:pPr indent="-4572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Poka-Bache Connector</a:t>
            </a:r>
            <a:endParaRPr b="0" i="0" sz="2800" u="none" cap="none" strike="noStrike">
              <a:solidFill>
                <a:srgbClr val="FFFFFF"/>
              </a:solidFill>
              <a:latin typeface="Bookman Old Style"/>
              <a:ea typeface="Bookman Old Style"/>
              <a:cs typeface="Bookman Old Style"/>
              <a:sym typeface="Bookman Old Style"/>
            </a:endParaRPr>
          </a:p>
        </p:txBody>
      </p:sp>
      <p:pic>
        <p:nvPicPr>
          <p:cNvPr id="312" name="Shape 312"/>
          <p:cNvPicPr preferRelativeResize="0"/>
          <p:nvPr/>
        </p:nvPicPr>
        <p:blipFill>
          <a:blip r:embed="rId3">
            <a:alphaModFix/>
          </a:blip>
          <a:stretch>
            <a:fillRect/>
          </a:stretch>
        </p:blipFill>
        <p:spPr>
          <a:xfrm>
            <a:off x="5395975" y="3306074"/>
            <a:ext cx="5984600" cy="3023324"/>
          </a:xfrm>
          <a:prstGeom prst="rect">
            <a:avLst/>
          </a:prstGeom>
          <a:noFill/>
          <a:ln>
            <a:noFill/>
          </a:ln>
        </p:spPr>
      </p:pic>
      <p:pic>
        <p:nvPicPr>
          <p:cNvPr id="313" name="Shape 313"/>
          <p:cNvPicPr preferRelativeResize="0"/>
          <p:nvPr/>
        </p:nvPicPr>
        <p:blipFill>
          <a:blip r:embed="rId4">
            <a:alphaModFix/>
          </a:blip>
          <a:stretch>
            <a:fillRect/>
          </a:stretch>
        </p:blipFill>
        <p:spPr>
          <a:xfrm>
            <a:off x="26877" y="0"/>
            <a:ext cx="4671342" cy="6857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17" name="Shape 317"/>
        <p:cNvGrpSpPr/>
        <p:nvPr/>
      </p:nvGrpSpPr>
      <p:grpSpPr>
        <a:xfrm>
          <a:off x="0" y="0"/>
          <a:ext cx="0" cy="0"/>
          <a:chOff x="0" y="0"/>
          <a:chExt cx="0" cy="0"/>
        </a:xfrm>
      </p:grpSpPr>
      <p:sp>
        <p:nvSpPr>
          <p:cNvPr id="318" name="Shape 3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3600" u="none" cap="none" strike="noStrike">
                <a:solidFill>
                  <a:srgbClr val="ACD58D"/>
                </a:solidFill>
                <a:latin typeface="Bookman Old Style"/>
                <a:ea typeface="Bookman Old Style"/>
                <a:cs typeface="Bookman Old Style"/>
                <a:sym typeface="Bookman Old Style"/>
              </a:rPr>
              <a:t>Trail Depot</a:t>
            </a:r>
            <a:br>
              <a:rPr b="0" i="0" lang="en-US" sz="3600" u="none" cap="none" strike="noStrike">
                <a:solidFill>
                  <a:srgbClr val="ACD58D"/>
                </a:solidFill>
                <a:latin typeface="Bookman Old Style"/>
                <a:ea typeface="Bookman Old Style"/>
                <a:cs typeface="Bookman Old Style"/>
                <a:sym typeface="Bookman Old Style"/>
              </a:rPr>
            </a:br>
            <a:r>
              <a:rPr b="0" i="0" lang="en-US" sz="3600" u="none" cap="none" strike="noStrike">
                <a:solidFill>
                  <a:srgbClr val="ACD58D"/>
                </a:solidFill>
                <a:latin typeface="Bookman Old Style"/>
                <a:ea typeface="Bookman Old Style"/>
                <a:cs typeface="Bookman Old Style"/>
                <a:sym typeface="Bookman Old Style"/>
              </a:rPr>
              <a:t>Corner of S. Wayne and W. Railroad Streets</a:t>
            </a:r>
            <a:endParaRPr b="0" i="0" sz="3600" u="none" cap="none" strike="noStrike">
              <a:solidFill>
                <a:srgbClr val="ACD58D"/>
              </a:solidFill>
              <a:latin typeface="Bookman Old Style"/>
              <a:ea typeface="Bookman Old Style"/>
              <a:cs typeface="Bookman Old Style"/>
              <a:sym typeface="Bookman Old Style"/>
            </a:endParaRPr>
          </a:p>
        </p:txBody>
      </p:sp>
      <p:pic>
        <p:nvPicPr>
          <p:cNvPr id="319" name="Shape 319"/>
          <p:cNvPicPr preferRelativeResize="0"/>
          <p:nvPr>
            <p:ph idx="1" type="body"/>
          </p:nvPr>
        </p:nvPicPr>
        <p:blipFill rotWithShape="1">
          <a:blip r:embed="rId3">
            <a:alphaModFix/>
          </a:blip>
          <a:srcRect b="0" l="0" r="0" t="0"/>
          <a:stretch/>
        </p:blipFill>
        <p:spPr>
          <a:xfrm>
            <a:off x="142950" y="2152891"/>
            <a:ext cx="5876850" cy="3305728"/>
          </a:xfrm>
          <a:prstGeom prst="rect">
            <a:avLst/>
          </a:prstGeom>
          <a:noFill/>
          <a:ln>
            <a:noFill/>
          </a:ln>
        </p:spPr>
      </p:pic>
      <p:pic>
        <p:nvPicPr>
          <p:cNvPr id="320" name="Shape 320"/>
          <p:cNvPicPr preferRelativeResize="0"/>
          <p:nvPr>
            <p:ph idx="2" type="body"/>
          </p:nvPr>
        </p:nvPicPr>
        <p:blipFill rotWithShape="1">
          <a:blip r:embed="rId4">
            <a:alphaModFix/>
          </a:blip>
          <a:srcRect b="8531" l="0" r="0" t="8533"/>
          <a:stretch/>
        </p:blipFill>
        <p:spPr>
          <a:xfrm>
            <a:off x="6172200" y="2152891"/>
            <a:ext cx="5876850" cy="3305728"/>
          </a:xfrm>
          <a:prstGeom prst="rect">
            <a:avLst/>
          </a:prstGeom>
          <a:noFill/>
          <a:ln>
            <a:noFill/>
          </a:ln>
        </p:spPr>
      </p:pic>
      <p:sp>
        <p:nvSpPr>
          <p:cNvPr id="321" name="Shape 321"/>
          <p:cNvSpPr txBox="1"/>
          <p:nvPr/>
        </p:nvSpPr>
        <p:spPr>
          <a:xfrm>
            <a:off x="4978078" y="5573469"/>
            <a:ext cx="1041722"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322" name="Shape 322"/>
          <p:cNvSpPr txBox="1"/>
          <p:nvPr/>
        </p:nvSpPr>
        <p:spPr>
          <a:xfrm>
            <a:off x="10781993" y="5573469"/>
            <a:ext cx="1267057"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26" name="Shape 326"/>
        <p:cNvGrpSpPr/>
        <p:nvPr/>
      </p:nvGrpSpPr>
      <p:grpSpPr>
        <a:xfrm>
          <a:off x="0" y="0"/>
          <a:ext cx="0" cy="0"/>
          <a:chOff x="0" y="0"/>
          <a:chExt cx="0" cy="0"/>
        </a:xfrm>
      </p:grpSpPr>
      <p:sp>
        <p:nvSpPr>
          <p:cNvPr id="327" name="Shape 3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328" name="Shape 328"/>
          <p:cNvGraphicFramePr/>
          <p:nvPr/>
        </p:nvGraphicFramePr>
        <p:xfrm>
          <a:off x="1010225" y="1963737"/>
          <a:ext cx="3000000" cy="3000000"/>
        </p:xfrm>
        <a:graphic>
          <a:graphicData uri="http://schemas.openxmlformats.org/drawingml/2006/table">
            <a:tbl>
              <a:tblPr>
                <a:noFill/>
                <a:tableStyleId>{6C04C598-F70F-4926-B93A-A486FF62F117}</a:tableStyleId>
              </a:tblPr>
              <a:tblGrid>
                <a:gridCol w="2057400"/>
                <a:gridCol w="2932700"/>
                <a:gridCol w="1182100"/>
                <a:gridCol w="2413300"/>
                <a:gridCol w="1701500"/>
              </a:tblGrid>
              <a:tr h="915200">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Project Component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Community Partner(s)</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Cost </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Fund Source</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Priority</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251375">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Streetscaping, Complete Streets, Trail Expansion, Trail Depot</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Town of Waterloo, Northeastern Indiana Regional Coordinating Council, Indiana Department of Transportation, Waterloo Main Street, Inc.</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chemeClr val="lt1"/>
                          </a:solidFill>
                          <a:latin typeface="Bookman Old Style"/>
                          <a:ea typeface="Bookman Old Style"/>
                          <a:cs typeface="Bookman Old Style"/>
                          <a:sym typeface="Bookman Old Style"/>
                        </a:rPr>
                        <a:t>TBD</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chemeClr val="lt1"/>
                          </a:solidFill>
                          <a:latin typeface="Bookman Old Style"/>
                          <a:ea typeface="Bookman Old Style"/>
                          <a:cs typeface="Bookman Old Style"/>
                          <a:sym typeface="Bookman Old Style"/>
                        </a:rPr>
                        <a:t>Municipal Bonds, General Revenue Funds, Redevelopment Commission</a:t>
                      </a:r>
                      <a:r>
                        <a:rPr b="1" lang="en-US" sz="1800" u="none" cap="none" strike="noStrike">
                          <a:solidFill>
                            <a:schemeClr val="lt1"/>
                          </a:solidFill>
                          <a:latin typeface="Bookman Old Style"/>
                          <a:ea typeface="Bookman Old Style"/>
                          <a:cs typeface="Bookman Old Style"/>
                          <a:sym typeface="Bookman Old Style"/>
                        </a:rPr>
                        <a:t> </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High</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32" name="Shape 332"/>
        <p:cNvGrpSpPr/>
        <p:nvPr/>
      </p:nvGrpSpPr>
      <p:grpSpPr>
        <a:xfrm>
          <a:off x="0" y="0"/>
          <a:ext cx="0" cy="0"/>
          <a:chOff x="0" y="0"/>
          <a:chExt cx="0" cy="0"/>
        </a:xfrm>
      </p:grpSpPr>
      <p:sp>
        <p:nvSpPr>
          <p:cNvPr id="333" name="Shape 3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Proposal 3: Community Center</a:t>
            </a:r>
            <a:endParaRPr b="0" i="0" sz="4400" u="none" cap="none" strike="noStrike">
              <a:solidFill>
                <a:srgbClr val="ACD58D"/>
              </a:solidFill>
              <a:latin typeface="Bookman Old Style"/>
              <a:ea typeface="Bookman Old Style"/>
              <a:cs typeface="Bookman Old Style"/>
              <a:sym typeface="Bookman Old Style"/>
            </a:endParaRPr>
          </a:p>
        </p:txBody>
      </p:sp>
      <p:sp>
        <p:nvSpPr>
          <p:cNvPr id="334" name="Shape 3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0" i="1" lang="en-US" sz="2800" u="none" cap="none" strike="noStrike">
                <a:solidFill>
                  <a:srgbClr val="ACD58D"/>
                </a:solidFill>
                <a:latin typeface="Calibri"/>
                <a:ea typeface="Calibri"/>
                <a:cs typeface="Calibri"/>
                <a:sym typeface="Calibri"/>
              </a:rPr>
              <a:t>“</a:t>
            </a:r>
            <a:r>
              <a:rPr b="0" i="1" lang="en-US" sz="2000" u="none" cap="none" strike="noStrike">
                <a:solidFill>
                  <a:srgbClr val="ACD58D"/>
                </a:solidFill>
                <a:latin typeface="Bookman Old Style"/>
                <a:ea typeface="Bookman Old Style"/>
                <a:cs typeface="Bookman Old Style"/>
                <a:sym typeface="Bookman Old Style"/>
              </a:rPr>
              <a:t>Come on everybody! Let’s create a place that can show off all the friendly people in Waterloo. Bring a community center to our town!”</a:t>
            </a:r>
            <a:r>
              <a:rPr i="1" lang="en-US" sz="2000">
                <a:solidFill>
                  <a:srgbClr val="ACD58D"/>
                </a:solidFill>
                <a:latin typeface="Bookman Old Style"/>
                <a:ea typeface="Bookman Old Style"/>
                <a:cs typeface="Bookman Old Style"/>
                <a:sym typeface="Bookman Old Style"/>
              </a:rPr>
              <a:t>   -  </a:t>
            </a:r>
            <a:r>
              <a:rPr b="0" i="0" lang="en-US" sz="2000" u="none" cap="none" strike="noStrike">
                <a:solidFill>
                  <a:srgbClr val="ACD58D"/>
                </a:solidFill>
                <a:latin typeface="Bookman Old Style"/>
                <a:ea typeface="Bookman Old Style"/>
                <a:cs typeface="Bookman Old Style"/>
                <a:sym typeface="Bookman Old Style"/>
              </a:rPr>
              <a:t>Violet S., </a:t>
            </a:r>
            <a:r>
              <a:rPr lang="en-US" sz="2000">
                <a:solidFill>
                  <a:srgbClr val="ACD58D"/>
                </a:solidFill>
                <a:latin typeface="Bookman Old Style"/>
                <a:ea typeface="Bookman Old Style"/>
                <a:cs typeface="Bookman Old Style"/>
                <a:sym typeface="Bookman Old Style"/>
              </a:rPr>
              <a:t>E</a:t>
            </a:r>
            <a:r>
              <a:rPr b="0" i="0" lang="en-US" sz="2000" u="none" cap="none" strike="noStrike">
                <a:solidFill>
                  <a:srgbClr val="ACD58D"/>
                </a:solidFill>
                <a:latin typeface="Bookman Old Style"/>
                <a:ea typeface="Bookman Old Style"/>
                <a:cs typeface="Bookman Old Style"/>
                <a:sym typeface="Bookman Old Style"/>
              </a:rPr>
              <a:t>lementary </a:t>
            </a:r>
            <a:r>
              <a:rPr lang="en-US" sz="2000">
                <a:solidFill>
                  <a:srgbClr val="ACD58D"/>
                </a:solidFill>
                <a:latin typeface="Bookman Old Style"/>
                <a:ea typeface="Bookman Old Style"/>
                <a:cs typeface="Bookman Old Style"/>
                <a:sym typeface="Bookman Old Style"/>
              </a:rPr>
              <a:t>S</a:t>
            </a:r>
            <a:r>
              <a:rPr b="0" i="0" lang="en-US" sz="2000" u="none" cap="none" strike="noStrike">
                <a:solidFill>
                  <a:srgbClr val="ACD58D"/>
                </a:solidFill>
                <a:latin typeface="Bookman Old Style"/>
                <a:ea typeface="Bookman Old Style"/>
                <a:cs typeface="Bookman Old Style"/>
                <a:sym typeface="Bookman Old Style"/>
              </a:rPr>
              <a:t>tudent</a:t>
            </a:r>
            <a:endParaRPr/>
          </a:p>
          <a:p>
            <a:pPr indent="0" lvl="0" marL="228600" marR="0" rtl="0" algn="l">
              <a:lnSpc>
                <a:spcPct val="90000"/>
              </a:lnSpc>
              <a:spcBef>
                <a:spcPts val="0"/>
              </a:spcBef>
              <a:spcAft>
                <a:spcPts val="0"/>
              </a:spcAft>
              <a:buClr>
                <a:schemeClr val="dk1"/>
              </a:buClr>
              <a:buSzPts val="2800"/>
              <a:buFont typeface="Arial"/>
              <a:buNone/>
            </a:pPr>
            <a:r>
              <a:t/>
            </a:r>
            <a:endParaRPr b="0" i="0" sz="2000" u="none" cap="none" strike="noStrike">
              <a:solidFill>
                <a:srgbClr val="ACD58D"/>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Arial"/>
              <a:buChar char="•"/>
            </a:pPr>
            <a:r>
              <a:rPr b="0" i="0" lang="en-US" sz="2400" u="none" cap="none" strike="noStrike">
                <a:solidFill>
                  <a:schemeClr val="lt1"/>
                </a:solidFill>
                <a:latin typeface="Bookman Old Style"/>
                <a:ea typeface="Bookman Old Style"/>
                <a:cs typeface="Bookman Old Style"/>
                <a:sym typeface="Bookman Old Style"/>
              </a:rPr>
              <a:t>Business Incubator Space</a:t>
            </a:r>
            <a:endParaRPr b="0" i="0" sz="2400" u="none" cap="none" strike="noStrike">
              <a:solidFill>
                <a:schemeClr val="lt1"/>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Bookman Old Style"/>
              <a:buChar char="•"/>
            </a:pPr>
            <a:r>
              <a:rPr lang="en-US" sz="2400">
                <a:solidFill>
                  <a:schemeClr val="lt1"/>
                </a:solidFill>
                <a:latin typeface="Bookman Old Style"/>
                <a:ea typeface="Bookman Old Style"/>
                <a:cs typeface="Bookman Old Style"/>
                <a:sym typeface="Bookman Old Style"/>
              </a:rPr>
              <a:t>Grocery Store/Bodega</a:t>
            </a:r>
            <a:endParaRPr b="0" i="0" sz="2400" u="none" cap="none" strike="noStrike">
              <a:solidFill>
                <a:schemeClr val="lt1"/>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Arial"/>
              <a:buChar char="•"/>
            </a:pPr>
            <a:r>
              <a:rPr b="0" i="0" lang="en-US" sz="2400" u="none" cap="none" strike="noStrike">
                <a:solidFill>
                  <a:schemeClr val="lt1"/>
                </a:solidFill>
                <a:latin typeface="Bookman Old Style"/>
                <a:ea typeface="Bookman Old Style"/>
                <a:cs typeface="Bookman Old Style"/>
                <a:sym typeface="Bookman Old Style"/>
              </a:rPr>
              <a:t>Community Meeting Room</a:t>
            </a:r>
            <a:endParaRPr b="0" i="0" sz="2400" u="none" cap="none" strike="noStrike">
              <a:solidFill>
                <a:schemeClr val="lt1"/>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Arial"/>
              <a:buChar char="•"/>
            </a:pPr>
            <a:r>
              <a:rPr b="0" i="0" lang="en-US" sz="2400" u="none" cap="none" strike="noStrike">
                <a:solidFill>
                  <a:schemeClr val="lt1"/>
                </a:solidFill>
                <a:latin typeface="Bookman Old Style"/>
                <a:ea typeface="Bookman Old Style"/>
                <a:cs typeface="Bookman Old Style"/>
                <a:sym typeface="Bookman Old Style"/>
              </a:rPr>
              <a:t>Space for Seniors</a:t>
            </a:r>
            <a:endParaRPr b="0" i="0" sz="2400" u="none" cap="none" strike="noStrike">
              <a:solidFill>
                <a:schemeClr val="lt1"/>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Arial"/>
              <a:buChar char="•"/>
            </a:pPr>
            <a:r>
              <a:rPr b="0" i="0" lang="en-US" sz="2400" u="none" cap="none" strike="noStrike">
                <a:solidFill>
                  <a:schemeClr val="lt1"/>
                </a:solidFill>
                <a:latin typeface="Bookman Old Style"/>
                <a:ea typeface="Bookman Old Style"/>
                <a:cs typeface="Bookman Old Style"/>
                <a:sym typeface="Bookman Old Style"/>
              </a:rPr>
              <a:t>Cafe</a:t>
            </a:r>
            <a:endParaRPr sz="2400">
              <a:solidFill>
                <a:schemeClr val="lt1"/>
              </a:solidFill>
              <a:latin typeface="Bookman Old Style"/>
              <a:ea typeface="Bookman Old Style"/>
              <a:cs typeface="Bookman Old Style"/>
              <a:sym typeface="Bookman Old Style"/>
            </a:endParaRPr>
          </a:p>
          <a:p>
            <a:pPr indent="-203200" lvl="0" marL="228600" marR="0" rtl="0" algn="l">
              <a:lnSpc>
                <a:spcPct val="90000"/>
              </a:lnSpc>
              <a:spcBef>
                <a:spcPts val="1000"/>
              </a:spcBef>
              <a:spcAft>
                <a:spcPts val="0"/>
              </a:spcAft>
              <a:buClr>
                <a:srgbClr val="FFFFFF"/>
              </a:buClr>
              <a:buSzPts val="2400"/>
              <a:buFont typeface="Arial"/>
              <a:buChar char="•"/>
            </a:pPr>
            <a:r>
              <a:rPr b="0" i="0" lang="en-US" sz="2400" u="none" cap="none" strike="noStrike">
                <a:solidFill>
                  <a:schemeClr val="lt1"/>
                </a:solidFill>
                <a:latin typeface="Bookman Old Style"/>
                <a:ea typeface="Bookman Old Style"/>
                <a:cs typeface="Bookman Old Style"/>
                <a:sym typeface="Bookman Old Style"/>
              </a:rPr>
              <a:t>Children’s Game Room</a:t>
            </a:r>
            <a:endParaRPr b="0" i="0" sz="2400" u="none" cap="none" strike="noStrike">
              <a:solidFill>
                <a:schemeClr val="lt1"/>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335" name="Shape 335"/>
          <p:cNvPicPr preferRelativeResize="0"/>
          <p:nvPr/>
        </p:nvPicPr>
        <p:blipFill rotWithShape="1">
          <a:blip r:embed="rId3">
            <a:alphaModFix/>
          </a:blip>
          <a:srcRect b="0" l="0" r="0" t="0"/>
          <a:stretch/>
        </p:blipFill>
        <p:spPr>
          <a:xfrm>
            <a:off x="6774084" y="2798974"/>
            <a:ext cx="5181600" cy="3886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39" name="Shape 339"/>
        <p:cNvGrpSpPr/>
        <p:nvPr/>
      </p:nvGrpSpPr>
      <p:grpSpPr>
        <a:xfrm>
          <a:off x="0" y="0"/>
          <a:ext cx="0" cy="0"/>
          <a:chOff x="0" y="0"/>
          <a:chExt cx="0" cy="0"/>
        </a:xfrm>
      </p:grpSpPr>
      <p:sp>
        <p:nvSpPr>
          <p:cNvPr id="340" name="Shape 3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4000" u="none" cap="none" strike="noStrike">
                <a:solidFill>
                  <a:srgbClr val="ACD58D"/>
                </a:solidFill>
                <a:latin typeface="Times New Roman"/>
                <a:ea typeface="Times New Roman"/>
                <a:cs typeface="Times New Roman"/>
                <a:sym typeface="Times New Roman"/>
              </a:rPr>
              <a:t>Hart’s Building – Community Center</a:t>
            </a:r>
            <a:br>
              <a:rPr b="0" i="0" lang="en-US" sz="4000" u="none" cap="none" strike="noStrike">
                <a:solidFill>
                  <a:srgbClr val="ACD58D"/>
                </a:solidFill>
                <a:latin typeface="Times New Roman"/>
                <a:ea typeface="Times New Roman"/>
                <a:cs typeface="Times New Roman"/>
                <a:sym typeface="Times New Roman"/>
              </a:rPr>
            </a:br>
            <a:r>
              <a:rPr b="0" i="0" lang="en-US" sz="4000" u="none" cap="none" strike="noStrike">
                <a:solidFill>
                  <a:srgbClr val="ACD58D"/>
                </a:solidFill>
                <a:latin typeface="Times New Roman"/>
                <a:ea typeface="Times New Roman"/>
                <a:cs typeface="Times New Roman"/>
                <a:sym typeface="Times New Roman"/>
              </a:rPr>
              <a:t>205 N. Wayne Street</a:t>
            </a:r>
            <a:endParaRPr b="0" i="0" sz="4000" u="none" cap="none" strike="noStrike">
              <a:solidFill>
                <a:srgbClr val="ACD58D"/>
              </a:solidFill>
              <a:latin typeface="Times New Roman"/>
              <a:ea typeface="Times New Roman"/>
              <a:cs typeface="Times New Roman"/>
              <a:sym typeface="Times New Roman"/>
            </a:endParaRPr>
          </a:p>
        </p:txBody>
      </p:sp>
      <p:pic>
        <p:nvPicPr>
          <p:cNvPr id="341" name="Shape 341"/>
          <p:cNvPicPr preferRelativeResize="0"/>
          <p:nvPr>
            <p:ph idx="1" type="body"/>
          </p:nvPr>
        </p:nvPicPr>
        <p:blipFill rotWithShape="1">
          <a:blip r:embed="rId3">
            <a:alphaModFix/>
          </a:blip>
          <a:srcRect b="0" l="0" r="0" t="0"/>
          <a:stretch/>
        </p:blipFill>
        <p:spPr>
          <a:xfrm>
            <a:off x="163000" y="2416475"/>
            <a:ext cx="6276000" cy="3530100"/>
          </a:xfrm>
          <a:prstGeom prst="rect">
            <a:avLst/>
          </a:prstGeom>
          <a:noFill/>
          <a:ln>
            <a:noFill/>
          </a:ln>
        </p:spPr>
      </p:pic>
      <p:pic>
        <p:nvPicPr>
          <p:cNvPr id="342" name="Shape 342"/>
          <p:cNvPicPr preferRelativeResize="0"/>
          <p:nvPr>
            <p:ph idx="2" type="body"/>
          </p:nvPr>
        </p:nvPicPr>
        <p:blipFill rotWithShape="1">
          <a:blip r:embed="rId4">
            <a:alphaModFix/>
          </a:blip>
          <a:srcRect b="0" l="0" r="0" t="0"/>
          <a:stretch/>
        </p:blipFill>
        <p:spPr>
          <a:xfrm>
            <a:off x="6592900" y="1911875"/>
            <a:ext cx="5379600" cy="4034700"/>
          </a:xfrm>
          <a:prstGeom prst="rect">
            <a:avLst/>
          </a:prstGeom>
          <a:noFill/>
          <a:ln>
            <a:noFill/>
          </a:ln>
        </p:spPr>
      </p:pic>
      <p:sp>
        <p:nvSpPr>
          <p:cNvPr id="343" name="Shape 343"/>
          <p:cNvSpPr txBox="1"/>
          <p:nvPr/>
        </p:nvSpPr>
        <p:spPr>
          <a:xfrm>
            <a:off x="5397410" y="5946569"/>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344" name="Shape 344"/>
          <p:cNvSpPr txBox="1"/>
          <p:nvPr/>
        </p:nvSpPr>
        <p:spPr>
          <a:xfrm>
            <a:off x="10705443" y="6007411"/>
            <a:ext cx="1267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48" name="Shape 348"/>
        <p:cNvGrpSpPr/>
        <p:nvPr/>
      </p:nvGrpSpPr>
      <p:grpSpPr>
        <a:xfrm>
          <a:off x="0" y="0"/>
          <a:ext cx="0" cy="0"/>
          <a:chOff x="0" y="0"/>
          <a:chExt cx="0" cy="0"/>
        </a:xfrm>
      </p:grpSpPr>
      <p:sp>
        <p:nvSpPr>
          <p:cNvPr id="349" name="Shape 3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Costs,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350" name="Shape 350"/>
          <p:cNvGraphicFramePr/>
          <p:nvPr/>
        </p:nvGraphicFramePr>
        <p:xfrm>
          <a:off x="952500" y="2608162"/>
          <a:ext cx="3000000" cy="3000000"/>
        </p:xfrm>
        <a:graphic>
          <a:graphicData uri="http://schemas.openxmlformats.org/drawingml/2006/table">
            <a:tbl>
              <a:tblPr>
                <a:noFill/>
                <a:tableStyleId>{6C04C598-F70F-4926-B93A-A486FF62F117}</a:tableStyleId>
              </a:tblPr>
              <a:tblGrid>
                <a:gridCol w="2057400"/>
                <a:gridCol w="2057400"/>
                <a:gridCol w="2057400"/>
                <a:gridCol w="2057400"/>
                <a:gridCol w="2057400"/>
              </a:tblGrid>
              <a:tr h="381000">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Project Component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Community Partner(s)</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Cost </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Funding Source</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2400" u="none" cap="none" strike="noStrike">
                          <a:solidFill>
                            <a:srgbClr val="ACD58D"/>
                          </a:solidFill>
                          <a:latin typeface="Bookman Old Style"/>
                          <a:ea typeface="Bookman Old Style"/>
                          <a:cs typeface="Bookman Old Style"/>
                          <a:sym typeface="Bookman Old Style"/>
                        </a:rPr>
                        <a:t>Priority</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a:solidFill>
                            <a:schemeClr val="lt1"/>
                          </a:solidFill>
                          <a:latin typeface="Bookman Old Style"/>
                          <a:ea typeface="Bookman Old Style"/>
                          <a:cs typeface="Bookman Old Style"/>
                          <a:sym typeface="Bookman Old Style"/>
                        </a:rPr>
                        <a:t>Community Center</a:t>
                      </a:r>
                      <a:endParaRPr b="1"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chemeClr val="lt1"/>
                          </a:solidFill>
                          <a:latin typeface="Bookman Old Style"/>
                          <a:ea typeface="Bookman Old Style"/>
                          <a:cs typeface="Bookman Old Style"/>
                          <a:sym typeface="Bookman Old Style"/>
                        </a:rPr>
                        <a:t>Town of Waterloo, DeKalb County, IEDC</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chemeClr val="lt1"/>
                          </a:solidFill>
                          <a:latin typeface="Bookman Old Style"/>
                          <a:ea typeface="Bookman Old Style"/>
                          <a:cs typeface="Bookman Old Style"/>
                          <a:sym typeface="Bookman Old Style"/>
                        </a:rPr>
                        <a:t>$1,000,000 - $2,000,000</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a:solidFill>
                            <a:schemeClr val="lt1"/>
                          </a:solidFill>
                          <a:latin typeface="Bookman Old Style"/>
                          <a:ea typeface="Bookman Old Style"/>
                          <a:cs typeface="Bookman Old Style"/>
                          <a:sym typeface="Bookman Old Style"/>
                        </a:rPr>
                        <a:t>General Fund, CDBG, IEDC Funds</a:t>
                      </a:r>
                      <a:r>
                        <a:rPr b="1" lang="en-US" sz="1800" u="none" cap="none" strike="noStrike">
                          <a:solidFill>
                            <a:schemeClr val="lt1"/>
                          </a:solidFill>
                          <a:latin typeface="Bookman Old Style"/>
                          <a:ea typeface="Bookman Old Style"/>
                          <a:cs typeface="Bookman Old Style"/>
                          <a:sym typeface="Bookman Old Style"/>
                        </a:rPr>
                        <a:t> </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High</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00" name="Shape 100"/>
        <p:cNvGrpSpPr/>
        <p:nvPr/>
      </p:nvGrpSpPr>
      <p:grpSpPr>
        <a:xfrm>
          <a:off x="0" y="0"/>
          <a:ext cx="0" cy="0"/>
          <a:chOff x="0" y="0"/>
          <a:chExt cx="0" cy="0"/>
        </a:xfrm>
      </p:grpSpPr>
      <p:sp>
        <p:nvSpPr>
          <p:cNvPr id="101" name="Shape 101"/>
          <p:cNvSpPr txBox="1"/>
          <p:nvPr>
            <p:ph type="title"/>
          </p:nvPr>
        </p:nvSpPr>
        <p:spPr>
          <a:xfrm>
            <a:off x="1413787" y="175132"/>
            <a:ext cx="9905998" cy="78790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Planning Process</a:t>
            </a:r>
            <a:endParaRPr b="0" i="0" sz="4400" u="none" cap="none" strike="noStrike">
              <a:solidFill>
                <a:srgbClr val="ACD58D"/>
              </a:solidFill>
              <a:latin typeface="Bookman Old Style"/>
              <a:ea typeface="Bookman Old Style"/>
              <a:cs typeface="Bookman Old Style"/>
              <a:sym typeface="Bookman Old Style"/>
            </a:endParaRPr>
          </a:p>
        </p:txBody>
      </p:sp>
      <p:grpSp>
        <p:nvGrpSpPr>
          <p:cNvPr id="102" name="Shape 102"/>
          <p:cNvGrpSpPr/>
          <p:nvPr/>
        </p:nvGrpSpPr>
        <p:grpSpPr>
          <a:xfrm>
            <a:off x="3596193" y="963684"/>
            <a:ext cx="5541185" cy="5632684"/>
            <a:chOff x="3048136" y="646"/>
            <a:chExt cx="5541185" cy="5632684"/>
          </a:xfrm>
        </p:grpSpPr>
        <p:sp>
          <p:nvSpPr>
            <p:cNvPr id="103" name="Shape 103"/>
            <p:cNvSpPr/>
            <p:nvPr/>
          </p:nvSpPr>
          <p:spPr>
            <a:xfrm>
              <a:off x="5060134" y="646"/>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Shape 104"/>
            <p:cNvSpPr txBox="1"/>
            <p:nvPr/>
          </p:nvSpPr>
          <p:spPr>
            <a:xfrm>
              <a:off x="5108275" y="48787"/>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1. Community Analysis</a:t>
              </a:r>
              <a:endParaRPr b="0" i="0" sz="1400" u="none" cap="none" strike="noStrike">
                <a:solidFill>
                  <a:srgbClr val="000000"/>
                </a:solidFill>
                <a:latin typeface="Arial"/>
                <a:ea typeface="Arial"/>
                <a:cs typeface="Arial"/>
                <a:sym typeface="Arial"/>
              </a:endParaRPr>
            </a:p>
          </p:txBody>
        </p:sp>
        <p:sp>
          <p:nvSpPr>
            <p:cNvPr id="105" name="Shape 105"/>
            <p:cNvSpPr/>
            <p:nvPr/>
          </p:nvSpPr>
          <p:spPr>
            <a:xfrm>
              <a:off x="3495473" y="493732"/>
              <a:ext cx="4646511" cy="4646511"/>
            </a:xfrm>
            <a:custGeom>
              <a:pathLst>
                <a:path extrusionOk="0" h="120000" w="120000">
                  <a:moveTo>
                    <a:pt x="84520" y="5239"/>
                  </a:moveTo>
                  <a:lnTo>
                    <a:pt x="84520" y="5239"/>
                  </a:lnTo>
                  <a:cubicBezTo>
                    <a:pt x="89433" y="7439"/>
                    <a:pt x="94028" y="10290"/>
                    <a:pt x="98181" y="13716"/>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Shape 106"/>
            <p:cNvSpPr/>
            <p:nvPr/>
          </p:nvSpPr>
          <p:spPr>
            <a:xfrm>
              <a:off x="7072133" y="1162274"/>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Shape 107"/>
            <p:cNvSpPr txBox="1"/>
            <p:nvPr/>
          </p:nvSpPr>
          <p:spPr>
            <a:xfrm>
              <a:off x="7120274"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2. Key Findings</a:t>
              </a:r>
              <a:endParaRPr b="0" i="0" sz="1400" u="none" cap="none" strike="noStrike">
                <a:solidFill>
                  <a:srgbClr val="000000"/>
                </a:solidFill>
                <a:latin typeface="Arial"/>
                <a:ea typeface="Arial"/>
                <a:cs typeface="Arial"/>
                <a:sym typeface="Arial"/>
              </a:endParaRPr>
            </a:p>
          </p:txBody>
        </p:sp>
        <p:sp>
          <p:nvSpPr>
            <p:cNvPr id="108" name="Shape 108"/>
            <p:cNvSpPr/>
            <p:nvPr/>
          </p:nvSpPr>
          <p:spPr>
            <a:xfrm>
              <a:off x="3495473" y="493732"/>
              <a:ext cx="4646511" cy="4646511"/>
            </a:xfrm>
            <a:custGeom>
              <a:pathLst>
                <a:path extrusionOk="0" h="120000" w="120000">
                  <a:moveTo>
                    <a:pt x="119065" y="49448"/>
                  </a:moveTo>
                  <a:cubicBezTo>
                    <a:pt x="120312" y="56427"/>
                    <a:pt x="120312" y="63572"/>
                    <a:pt x="119065" y="70552"/>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Shape 109"/>
            <p:cNvSpPr/>
            <p:nvPr/>
          </p:nvSpPr>
          <p:spPr>
            <a:xfrm>
              <a:off x="7072133" y="3485530"/>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Shape 110"/>
            <p:cNvSpPr txBox="1"/>
            <p:nvPr/>
          </p:nvSpPr>
          <p:spPr>
            <a:xfrm>
              <a:off x="7120274"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3. Alternative Strategies</a:t>
              </a:r>
              <a:endParaRPr b="0" i="0" sz="1400" u="none" cap="none" strike="noStrike">
                <a:solidFill>
                  <a:srgbClr val="000000"/>
                </a:solidFill>
                <a:latin typeface="Arial"/>
                <a:ea typeface="Arial"/>
                <a:cs typeface="Arial"/>
                <a:sym typeface="Arial"/>
              </a:endParaRPr>
            </a:p>
          </p:txBody>
        </p:sp>
        <p:sp>
          <p:nvSpPr>
            <p:cNvPr id="111" name="Shape 111"/>
            <p:cNvSpPr/>
            <p:nvPr/>
          </p:nvSpPr>
          <p:spPr>
            <a:xfrm>
              <a:off x="3495473" y="493732"/>
              <a:ext cx="4646511" cy="4646511"/>
            </a:xfrm>
            <a:custGeom>
              <a:pathLst>
                <a:path extrusionOk="0" h="120000" w="120000">
                  <a:moveTo>
                    <a:pt x="98181" y="106284"/>
                  </a:moveTo>
                  <a:cubicBezTo>
                    <a:pt x="94028" y="109710"/>
                    <a:pt x="89433" y="112561"/>
                    <a:pt x="84520" y="114761"/>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Shape 112"/>
            <p:cNvSpPr/>
            <p:nvPr/>
          </p:nvSpPr>
          <p:spPr>
            <a:xfrm>
              <a:off x="5060134" y="4647158"/>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Shape 113"/>
            <p:cNvSpPr txBox="1"/>
            <p:nvPr/>
          </p:nvSpPr>
          <p:spPr>
            <a:xfrm>
              <a:off x="5108275" y="4695299"/>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4. Action Plan</a:t>
              </a:r>
              <a:endParaRPr b="0" i="0" sz="1400" u="none" cap="none" strike="noStrike">
                <a:solidFill>
                  <a:srgbClr val="000000"/>
                </a:solidFill>
                <a:latin typeface="Arial"/>
                <a:ea typeface="Arial"/>
                <a:cs typeface="Arial"/>
                <a:sym typeface="Arial"/>
              </a:endParaRPr>
            </a:p>
          </p:txBody>
        </p:sp>
        <p:sp>
          <p:nvSpPr>
            <p:cNvPr id="114" name="Shape 114"/>
            <p:cNvSpPr/>
            <p:nvPr/>
          </p:nvSpPr>
          <p:spPr>
            <a:xfrm>
              <a:off x="3495473" y="493732"/>
              <a:ext cx="4646511" cy="4646511"/>
            </a:xfrm>
            <a:custGeom>
              <a:pathLst>
                <a:path extrusionOk="0" h="120000" w="120000">
                  <a:moveTo>
                    <a:pt x="35480" y="114761"/>
                  </a:moveTo>
                  <a:lnTo>
                    <a:pt x="35480" y="114761"/>
                  </a:lnTo>
                  <a:cubicBezTo>
                    <a:pt x="30567" y="112561"/>
                    <a:pt x="25972" y="109710"/>
                    <a:pt x="21819" y="106284"/>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Shape 115"/>
            <p:cNvSpPr/>
            <p:nvPr/>
          </p:nvSpPr>
          <p:spPr>
            <a:xfrm>
              <a:off x="3048136" y="3485530"/>
              <a:ext cx="1517188" cy="986172"/>
            </a:xfrm>
            <a:prstGeom prst="roundRect">
              <a:avLst>
                <a:gd fmla="val 16667" name="adj"/>
              </a:avLst>
            </a:prstGeom>
            <a:solidFill>
              <a:srgbClr val="757070"/>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Shape 116"/>
            <p:cNvSpPr txBox="1"/>
            <p:nvPr/>
          </p:nvSpPr>
          <p:spPr>
            <a:xfrm>
              <a:off x="3096277"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5. Implementation</a:t>
              </a:r>
              <a:endParaRPr b="0" i="0" sz="1400" u="none" cap="none" strike="noStrike">
                <a:solidFill>
                  <a:srgbClr val="000000"/>
                </a:solidFill>
                <a:latin typeface="Arial"/>
                <a:ea typeface="Arial"/>
                <a:cs typeface="Arial"/>
                <a:sym typeface="Arial"/>
              </a:endParaRPr>
            </a:p>
          </p:txBody>
        </p:sp>
        <p:sp>
          <p:nvSpPr>
            <p:cNvPr id="117" name="Shape 117"/>
            <p:cNvSpPr/>
            <p:nvPr/>
          </p:nvSpPr>
          <p:spPr>
            <a:xfrm>
              <a:off x="3495473" y="493732"/>
              <a:ext cx="4646511" cy="4646511"/>
            </a:xfrm>
            <a:custGeom>
              <a:pathLst>
                <a:path extrusionOk="0" h="120000" w="120000">
                  <a:moveTo>
                    <a:pt x="935" y="70552"/>
                  </a:moveTo>
                  <a:lnTo>
                    <a:pt x="935" y="70552"/>
                  </a:lnTo>
                  <a:cubicBezTo>
                    <a:pt x="-312" y="63573"/>
                    <a:pt x="-312" y="56428"/>
                    <a:pt x="935" y="49448"/>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Shape 118"/>
            <p:cNvSpPr/>
            <p:nvPr/>
          </p:nvSpPr>
          <p:spPr>
            <a:xfrm>
              <a:off x="3048136" y="1162274"/>
              <a:ext cx="1517188" cy="986172"/>
            </a:xfrm>
            <a:prstGeom prst="roundRect">
              <a:avLst>
                <a:gd fmla="val 16667" name="adj"/>
              </a:avLst>
            </a:prstGeom>
            <a:solidFill>
              <a:srgbClr val="75707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Shape 119"/>
            <p:cNvSpPr txBox="1"/>
            <p:nvPr/>
          </p:nvSpPr>
          <p:spPr>
            <a:xfrm>
              <a:off x="3096277"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6. Feedback and Monitoring</a:t>
              </a:r>
              <a:endParaRPr b="0" i="0" sz="1000" u="none" cap="none" strike="noStrike">
                <a:solidFill>
                  <a:schemeClr val="lt1"/>
                </a:solidFill>
                <a:latin typeface="Bookman Old Style"/>
                <a:ea typeface="Bookman Old Style"/>
                <a:cs typeface="Bookman Old Style"/>
                <a:sym typeface="Bookman Old Style"/>
              </a:endParaRPr>
            </a:p>
          </p:txBody>
        </p:sp>
        <p:sp>
          <p:nvSpPr>
            <p:cNvPr id="120" name="Shape 120"/>
            <p:cNvSpPr/>
            <p:nvPr/>
          </p:nvSpPr>
          <p:spPr>
            <a:xfrm>
              <a:off x="3495473" y="493732"/>
              <a:ext cx="4646511" cy="4646511"/>
            </a:xfrm>
            <a:custGeom>
              <a:pathLst>
                <a:path extrusionOk="0" h="120000" w="120000">
                  <a:moveTo>
                    <a:pt x="21819" y="13716"/>
                  </a:moveTo>
                  <a:lnTo>
                    <a:pt x="21819" y="13716"/>
                  </a:lnTo>
                  <a:cubicBezTo>
                    <a:pt x="25972" y="10290"/>
                    <a:pt x="30567" y="7439"/>
                    <a:pt x="35480" y="5239"/>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 name="Shape 121"/>
          <p:cNvSpPr/>
          <p:nvPr/>
        </p:nvSpPr>
        <p:spPr>
          <a:xfrm>
            <a:off x="3610303" y="2128345"/>
            <a:ext cx="1481959" cy="961696"/>
          </a:xfrm>
          <a:prstGeom prst="roundRect">
            <a:avLst>
              <a:gd fmla="val 16667"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2" name="Shape 122"/>
          <p:cNvPicPr preferRelativeResize="0"/>
          <p:nvPr/>
        </p:nvPicPr>
        <p:blipFill rotWithShape="1">
          <a:blip r:embed="rId3">
            <a:alphaModFix/>
          </a:blip>
          <a:srcRect b="0" l="0" r="0" t="0"/>
          <a:stretch/>
        </p:blipFill>
        <p:spPr>
          <a:xfrm>
            <a:off x="3610303" y="4477406"/>
            <a:ext cx="1499746" cy="961696"/>
          </a:xfrm>
          <a:prstGeom prst="rect">
            <a:avLst/>
          </a:prstGeom>
          <a:noFill/>
          <a:ln>
            <a:noFill/>
          </a:ln>
        </p:spPr>
      </p:pic>
      <p:sp>
        <p:nvSpPr>
          <p:cNvPr id="123" name="Shape 123"/>
          <p:cNvSpPr/>
          <p:nvPr/>
        </p:nvSpPr>
        <p:spPr>
          <a:xfrm>
            <a:off x="5625806" y="5635319"/>
            <a:ext cx="1481959" cy="961696"/>
          </a:xfrm>
          <a:prstGeom prst="roundRect">
            <a:avLst>
              <a:gd fmla="val 16667"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Shape 124"/>
          <p:cNvSpPr/>
          <p:nvPr/>
        </p:nvSpPr>
        <p:spPr>
          <a:xfrm>
            <a:off x="7641020" y="4477406"/>
            <a:ext cx="1481959" cy="961696"/>
          </a:xfrm>
          <a:prstGeom prst="roundRect">
            <a:avLst>
              <a:gd fmla="val 16667"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54" name="Shape 354"/>
        <p:cNvGrpSpPr/>
        <p:nvPr/>
      </p:nvGrpSpPr>
      <p:grpSpPr>
        <a:xfrm>
          <a:off x="0" y="0"/>
          <a:ext cx="0" cy="0"/>
          <a:chOff x="0" y="0"/>
          <a:chExt cx="0" cy="0"/>
        </a:xfrm>
      </p:grpSpPr>
      <p:sp>
        <p:nvSpPr>
          <p:cNvPr id="355" name="Shape 355"/>
          <p:cNvSpPr txBox="1"/>
          <p:nvPr>
            <p:ph type="title"/>
          </p:nvPr>
        </p:nvSpPr>
        <p:spPr>
          <a:xfrm>
            <a:off x="831850" y="335244"/>
            <a:ext cx="10515600" cy="1025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Calibri"/>
              <a:buNone/>
            </a:pPr>
            <a:r>
              <a:rPr b="0" i="0" lang="en-US" sz="4800" u="none" cap="none" strike="noStrike">
                <a:solidFill>
                  <a:srgbClr val="ACD58D"/>
                </a:solidFill>
                <a:latin typeface="Bookman Old Style"/>
                <a:ea typeface="Bookman Old Style"/>
                <a:cs typeface="Bookman Old Style"/>
                <a:sym typeface="Bookman Old Style"/>
              </a:rPr>
              <a:t>Proposal 4: Community Amenities</a:t>
            </a:r>
            <a:endParaRPr b="0" i="0" sz="4800" u="none" cap="none" strike="noStrike">
              <a:solidFill>
                <a:srgbClr val="ACD58D"/>
              </a:solidFill>
              <a:latin typeface="Bookman Old Style"/>
              <a:ea typeface="Bookman Old Style"/>
              <a:cs typeface="Bookman Old Style"/>
              <a:sym typeface="Bookman Old Style"/>
            </a:endParaRPr>
          </a:p>
        </p:txBody>
      </p:sp>
      <p:sp>
        <p:nvSpPr>
          <p:cNvPr id="356" name="Shape 356"/>
          <p:cNvSpPr txBox="1"/>
          <p:nvPr>
            <p:ph idx="1" type="body"/>
          </p:nvPr>
        </p:nvSpPr>
        <p:spPr>
          <a:xfrm>
            <a:off x="831850" y="1805100"/>
            <a:ext cx="10515600" cy="3496200"/>
          </a:xfrm>
          <a:prstGeom prst="rect">
            <a:avLst/>
          </a:prstGeom>
          <a:noFill/>
          <a:ln>
            <a:noFill/>
          </a:ln>
        </p:spPr>
        <p:txBody>
          <a:bodyPr anchorCtr="0" anchor="t" bIns="45700" lIns="91425" spcFirstLastPara="1" rIns="91425" wrap="square" tIns="45700">
            <a:noAutofit/>
          </a:bodyPr>
          <a:lstStyle/>
          <a:p>
            <a:pPr indent="-368300" lvl="0" marL="342900" marR="0" rtl="0" algn="l">
              <a:lnSpc>
                <a:spcPct val="90000"/>
              </a:lnSpc>
              <a:spcBef>
                <a:spcPts val="100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Site for Movie Nights</a:t>
            </a:r>
            <a:endParaRPr sz="2800">
              <a:solidFill>
                <a:srgbClr val="FFFFFF"/>
              </a:solidFill>
              <a:latin typeface="Bookman Old Style"/>
              <a:ea typeface="Bookman Old Style"/>
              <a:cs typeface="Bookman Old Style"/>
              <a:sym typeface="Bookman Old Style"/>
            </a:endParaRPr>
          </a:p>
          <a:p>
            <a:pPr indent="-368300" lvl="0" marL="342900" marR="0" rtl="0" algn="l">
              <a:lnSpc>
                <a:spcPct val="90000"/>
              </a:lnSpc>
              <a:spcBef>
                <a:spcPts val="100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Farmers’ Market</a:t>
            </a:r>
            <a:endParaRPr sz="2800">
              <a:solidFill>
                <a:srgbClr val="FFFFFF"/>
              </a:solidFill>
              <a:latin typeface="Bookman Old Style"/>
              <a:ea typeface="Bookman Old Style"/>
              <a:cs typeface="Bookman Old Style"/>
              <a:sym typeface="Bookman Old Style"/>
            </a:endParaRPr>
          </a:p>
          <a:p>
            <a:pPr indent="-368300" lvl="0" marL="342900" marR="0" rtl="0" algn="l">
              <a:lnSpc>
                <a:spcPct val="90000"/>
              </a:lnSpc>
              <a:spcBef>
                <a:spcPts val="100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Dog Park</a:t>
            </a:r>
            <a:endParaRPr sz="2800">
              <a:solidFill>
                <a:srgbClr val="FFFFFF"/>
              </a:solidFill>
              <a:latin typeface="Bookman Old Style"/>
              <a:ea typeface="Bookman Old Style"/>
              <a:cs typeface="Bookman Old Style"/>
              <a:sym typeface="Bookman Old Style"/>
            </a:endParaRPr>
          </a:p>
          <a:p>
            <a:pPr indent="-368300" lvl="0" marL="342900" marR="0" rtl="0" algn="l">
              <a:lnSpc>
                <a:spcPct val="90000"/>
              </a:lnSpc>
              <a:spcBef>
                <a:spcPts val="100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Community Swimming Pool</a:t>
            </a:r>
            <a:endParaRPr sz="2800">
              <a:solidFill>
                <a:srgbClr val="FFFFFF"/>
              </a:solidFill>
              <a:latin typeface="Bookman Old Style"/>
              <a:ea typeface="Bookman Old Style"/>
              <a:cs typeface="Bookman Old Style"/>
              <a:sym typeface="Bookman Old Style"/>
            </a:endParaRPr>
          </a:p>
          <a:p>
            <a:pPr indent="-368300" lvl="0" marL="342900" marR="0" rtl="0" algn="l">
              <a:lnSpc>
                <a:spcPct val="90000"/>
              </a:lnSpc>
              <a:spcBef>
                <a:spcPts val="1000"/>
              </a:spcBef>
              <a:spcAft>
                <a:spcPts val="0"/>
              </a:spcAft>
              <a:buClr>
                <a:srgbClr val="FFFFFF"/>
              </a:buClr>
              <a:buSzPts val="2800"/>
              <a:buFont typeface="Bookman Old Style"/>
              <a:buChar char="•"/>
            </a:pPr>
            <a:r>
              <a:rPr lang="en-US" sz="2800">
                <a:solidFill>
                  <a:srgbClr val="FFFFFF"/>
                </a:solidFill>
                <a:latin typeface="Bookman Old Style"/>
                <a:ea typeface="Bookman Old Style"/>
                <a:cs typeface="Bookman Old Style"/>
                <a:sym typeface="Bookman Old Style"/>
              </a:rPr>
              <a:t>Public Art</a:t>
            </a:r>
            <a:endParaRPr sz="2800">
              <a:solidFill>
                <a:srgbClr val="FFFFFF"/>
              </a:solidFill>
              <a:latin typeface="Bookman Old Style"/>
              <a:ea typeface="Bookman Old Style"/>
              <a:cs typeface="Bookman Old Style"/>
              <a:sym typeface="Bookman Old Style"/>
            </a:endParaRPr>
          </a:p>
          <a:p>
            <a:pPr indent="-228600" lvl="1" marL="914400" marR="0" rtl="0" algn="l">
              <a:lnSpc>
                <a:spcPct val="90000"/>
              </a:lnSpc>
              <a:spcBef>
                <a:spcPts val="1000"/>
              </a:spcBef>
              <a:spcAft>
                <a:spcPts val="0"/>
              </a:spcAft>
              <a:buClr>
                <a:srgbClr val="ACD58D"/>
              </a:buClr>
              <a:buSzPts val="2800"/>
              <a:buFont typeface="Bookman Old Style"/>
              <a:buNone/>
            </a:pPr>
            <a:r>
              <a:rPr lang="en-US" sz="2800">
                <a:solidFill>
                  <a:srgbClr val="ACD58D"/>
                </a:solidFill>
                <a:latin typeface="Bookman Old Style"/>
                <a:ea typeface="Bookman Old Style"/>
                <a:cs typeface="Bookman Old Style"/>
                <a:sym typeface="Bookman Old Style"/>
              </a:rPr>
              <a:t>Train Car Gallery</a:t>
            </a:r>
            <a:endParaRPr sz="2800">
              <a:solidFill>
                <a:srgbClr val="ACD58D"/>
              </a:solidFill>
              <a:latin typeface="Bookman Old Style"/>
              <a:ea typeface="Bookman Old Style"/>
              <a:cs typeface="Bookman Old Style"/>
              <a:sym typeface="Bookman Old Style"/>
            </a:endParaRPr>
          </a:p>
          <a:p>
            <a:pPr indent="-228600" lvl="1" marL="914400" marR="0" rtl="0" algn="l">
              <a:lnSpc>
                <a:spcPct val="90000"/>
              </a:lnSpc>
              <a:spcBef>
                <a:spcPts val="1000"/>
              </a:spcBef>
              <a:spcAft>
                <a:spcPts val="0"/>
              </a:spcAft>
              <a:buClr>
                <a:srgbClr val="ACD58D"/>
              </a:buClr>
              <a:buSzPts val="2800"/>
              <a:buFont typeface="Bookman Old Style"/>
              <a:buNone/>
            </a:pPr>
            <a:r>
              <a:rPr lang="en-US" sz="2800">
                <a:solidFill>
                  <a:srgbClr val="ACD58D"/>
                </a:solidFill>
                <a:latin typeface="Bookman Old Style"/>
                <a:ea typeface="Bookman Old Style"/>
                <a:cs typeface="Bookman Old Style"/>
                <a:sym typeface="Bookman Old Style"/>
              </a:rPr>
              <a:t>Downtown Gallery</a:t>
            </a:r>
            <a:endParaRPr sz="2800">
              <a:solidFill>
                <a:srgbClr val="ACD58D"/>
              </a:solidFill>
              <a:latin typeface="Bookman Old Style"/>
              <a:ea typeface="Bookman Old Style"/>
              <a:cs typeface="Bookman Old Style"/>
              <a:sym typeface="Bookman Old Style"/>
            </a:endParaRPr>
          </a:p>
          <a:p>
            <a:pPr indent="-190500" lvl="0" marL="342900" marR="0" rtl="0" algn="l">
              <a:lnSpc>
                <a:spcPct val="90000"/>
              </a:lnSpc>
              <a:spcBef>
                <a:spcPts val="1000"/>
              </a:spcBef>
              <a:spcAft>
                <a:spcPts val="0"/>
              </a:spcAft>
              <a:buClr>
                <a:srgbClr val="888888"/>
              </a:buClr>
              <a:buSzPts val="2400"/>
              <a:buFont typeface="Arial"/>
              <a:buNone/>
            </a:pPr>
            <a:r>
              <a:t/>
            </a:r>
            <a:endParaRPr b="0" i="0" sz="2400" u="none" cap="none" strike="noStrike">
              <a:solidFill>
                <a:srgbClr val="888888"/>
              </a:solidFill>
              <a:latin typeface="Calibri"/>
              <a:ea typeface="Calibri"/>
              <a:cs typeface="Calibri"/>
              <a:sym typeface="Calibri"/>
            </a:endParaRPr>
          </a:p>
          <a:p>
            <a:pPr indent="-190500" lvl="0" marL="342900" marR="0" rtl="0" algn="l">
              <a:lnSpc>
                <a:spcPct val="90000"/>
              </a:lnSpc>
              <a:spcBef>
                <a:spcPts val="1000"/>
              </a:spcBef>
              <a:spcAft>
                <a:spcPts val="0"/>
              </a:spcAft>
              <a:buClr>
                <a:srgbClr val="888888"/>
              </a:buClr>
              <a:buSzPts val="2400"/>
              <a:buFont typeface="Arial"/>
              <a:buNone/>
            </a:pPr>
            <a:r>
              <a:t/>
            </a:r>
            <a:endParaRPr b="0" i="0" sz="2400" u="none" cap="none" strike="noStrike">
              <a:solidFill>
                <a:srgbClr val="888888"/>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61" name="Shape 361"/>
        <p:cNvGrpSpPr/>
        <p:nvPr/>
      </p:nvGrpSpPr>
      <p:grpSpPr>
        <a:xfrm>
          <a:off x="0" y="0"/>
          <a:ext cx="0" cy="0"/>
          <a:chOff x="0" y="0"/>
          <a:chExt cx="0" cy="0"/>
        </a:xfrm>
      </p:grpSpPr>
      <p:sp>
        <p:nvSpPr>
          <p:cNvPr id="362" name="Shape 36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Summer Movie Nights  </a:t>
            </a:r>
            <a:endParaRPr b="0" i="0" sz="4400" u="none" cap="none" strike="noStrike">
              <a:solidFill>
                <a:srgbClr val="ACD58D"/>
              </a:solidFill>
              <a:latin typeface="Bookman Old Style"/>
              <a:ea typeface="Bookman Old Style"/>
              <a:cs typeface="Bookman Old Style"/>
              <a:sym typeface="Bookman Old Style"/>
            </a:endParaRPr>
          </a:p>
        </p:txBody>
      </p:sp>
      <p:sp>
        <p:nvSpPr>
          <p:cNvPr id="363" name="Shape 363"/>
          <p:cNvSpPr txBox="1"/>
          <p:nvPr>
            <p:ph idx="1" type="body"/>
          </p:nvPr>
        </p:nvSpPr>
        <p:spPr>
          <a:xfrm>
            <a:off x="761225" y="1969750"/>
            <a:ext cx="10900500" cy="35031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Community members expressed wanting a summer movie night in the community</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Summer </a:t>
            </a:r>
            <a:r>
              <a:rPr lang="en-US">
                <a:solidFill>
                  <a:schemeClr val="lt1"/>
                </a:solidFill>
                <a:latin typeface="Bookman Old Style"/>
                <a:ea typeface="Bookman Old Style"/>
                <a:cs typeface="Bookman Old Style"/>
                <a:sym typeface="Bookman Old Style"/>
              </a:rPr>
              <a:t>movie nights are proposed to take place weekly during the summer months of May through August at Francis Thompson Park, using a blow up projector screen. </a:t>
            </a:r>
            <a:endParaRPr>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68" name="Shape 368"/>
        <p:cNvGrpSpPr/>
        <p:nvPr/>
      </p:nvGrpSpPr>
      <p:grpSpPr>
        <a:xfrm>
          <a:off x="0" y="0"/>
          <a:ext cx="0" cy="0"/>
          <a:chOff x="0" y="0"/>
          <a:chExt cx="0" cy="0"/>
        </a:xfrm>
      </p:grpSpPr>
      <p:sp>
        <p:nvSpPr>
          <p:cNvPr id="369" name="Shape 36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sp>
        <p:nvSpPr>
          <p:cNvPr id="370" name="Shape 370"/>
          <p:cNvSpPr txBox="1"/>
          <p:nvPr>
            <p:ph idx="1" type="body"/>
          </p:nvPr>
        </p:nvSpPr>
        <p:spPr>
          <a:xfrm>
            <a:off x="645750" y="1883200"/>
            <a:ext cx="10900500" cy="35031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A summer movie night is an inexpensive way to get the community together</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Fulfills the need for more </a:t>
            </a:r>
            <a:r>
              <a:rPr lang="en-US">
                <a:solidFill>
                  <a:srgbClr val="FFFFFF"/>
                </a:solidFill>
                <a:latin typeface="Bookman Old Style"/>
                <a:ea typeface="Bookman Old Style"/>
                <a:cs typeface="Bookman Old Style"/>
                <a:sym typeface="Bookman Old Style"/>
              </a:rPr>
              <a:t>activities</a:t>
            </a:r>
            <a:r>
              <a:rPr lang="en-US">
                <a:solidFill>
                  <a:srgbClr val="FFFFFF"/>
                </a:solidFill>
                <a:latin typeface="Bookman Old Style"/>
                <a:ea typeface="Bookman Old Style"/>
                <a:cs typeface="Bookman Old Style"/>
                <a:sym typeface="Bookman Old Style"/>
              </a:rPr>
              <a:t> in the downtown area</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Small events can create community cohesion</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74" name="Shape 374"/>
        <p:cNvGrpSpPr/>
        <p:nvPr/>
      </p:nvGrpSpPr>
      <p:grpSpPr>
        <a:xfrm>
          <a:off x="0" y="0"/>
          <a:ext cx="0" cy="0"/>
          <a:chOff x="0" y="0"/>
          <a:chExt cx="0" cy="0"/>
        </a:xfrm>
      </p:grpSpPr>
      <p:sp>
        <p:nvSpPr>
          <p:cNvPr id="375" name="Shape 3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4000" u="none" cap="none" strike="noStrike">
                <a:solidFill>
                  <a:srgbClr val="ACD58D"/>
                </a:solidFill>
                <a:latin typeface="Bookman Old Style"/>
                <a:ea typeface="Bookman Old Style"/>
                <a:cs typeface="Bookman Old Style"/>
                <a:sym typeface="Bookman Old Style"/>
              </a:rPr>
              <a:t>Thompson Park – Movie Nights</a:t>
            </a:r>
            <a:br>
              <a:rPr b="0" i="0" lang="en-US" sz="4000" u="none" cap="none" strike="noStrike">
                <a:solidFill>
                  <a:srgbClr val="ACD58D"/>
                </a:solidFill>
                <a:latin typeface="Bookman Old Style"/>
                <a:ea typeface="Bookman Old Style"/>
                <a:cs typeface="Bookman Old Style"/>
                <a:sym typeface="Bookman Old Style"/>
              </a:rPr>
            </a:br>
            <a:r>
              <a:rPr b="0" i="0" lang="en-US" sz="4000" u="none" cap="none" strike="noStrike">
                <a:solidFill>
                  <a:srgbClr val="ACD58D"/>
                </a:solidFill>
                <a:latin typeface="Bookman Old Style"/>
                <a:ea typeface="Bookman Old Style"/>
                <a:cs typeface="Bookman Old Style"/>
                <a:sym typeface="Bookman Old Style"/>
              </a:rPr>
              <a:t>West Van Vleek Street</a:t>
            </a:r>
            <a:endParaRPr b="0" i="0" sz="4000" u="none" cap="none" strike="noStrike">
              <a:solidFill>
                <a:srgbClr val="ACD58D"/>
              </a:solidFill>
              <a:latin typeface="Bookman Old Style"/>
              <a:ea typeface="Bookman Old Style"/>
              <a:cs typeface="Bookman Old Style"/>
              <a:sym typeface="Bookman Old Style"/>
            </a:endParaRPr>
          </a:p>
        </p:txBody>
      </p:sp>
      <p:pic>
        <p:nvPicPr>
          <p:cNvPr id="376" name="Shape 376"/>
          <p:cNvPicPr preferRelativeResize="0"/>
          <p:nvPr>
            <p:ph idx="1" type="body"/>
          </p:nvPr>
        </p:nvPicPr>
        <p:blipFill rotWithShape="1">
          <a:blip r:embed="rId3">
            <a:alphaModFix/>
          </a:blip>
          <a:srcRect b="0" l="0" r="0" t="0"/>
          <a:stretch/>
        </p:blipFill>
        <p:spPr>
          <a:xfrm>
            <a:off x="187339" y="2529815"/>
            <a:ext cx="5898900" cy="3318300"/>
          </a:xfrm>
          <a:prstGeom prst="rect">
            <a:avLst/>
          </a:prstGeom>
          <a:noFill/>
          <a:ln>
            <a:noFill/>
          </a:ln>
        </p:spPr>
      </p:pic>
      <p:pic>
        <p:nvPicPr>
          <p:cNvPr id="377" name="Shape 377"/>
          <p:cNvPicPr preferRelativeResize="0"/>
          <p:nvPr>
            <p:ph idx="2" type="body"/>
          </p:nvPr>
        </p:nvPicPr>
        <p:blipFill rotWithShape="1">
          <a:blip r:embed="rId4">
            <a:alphaModFix/>
          </a:blip>
          <a:srcRect b="0" l="0" r="0" t="0"/>
          <a:stretch/>
        </p:blipFill>
        <p:spPr>
          <a:xfrm>
            <a:off x="6172200" y="1962875"/>
            <a:ext cx="5745000" cy="3885300"/>
          </a:xfrm>
          <a:prstGeom prst="rect">
            <a:avLst/>
          </a:prstGeom>
          <a:noFill/>
          <a:ln>
            <a:noFill/>
          </a:ln>
        </p:spPr>
      </p:pic>
      <p:sp>
        <p:nvSpPr>
          <p:cNvPr id="378" name="Shape 378"/>
          <p:cNvSpPr txBox="1"/>
          <p:nvPr/>
        </p:nvSpPr>
        <p:spPr>
          <a:xfrm>
            <a:off x="5044640" y="5924323"/>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379" name="Shape 379"/>
          <p:cNvSpPr txBox="1"/>
          <p:nvPr/>
        </p:nvSpPr>
        <p:spPr>
          <a:xfrm>
            <a:off x="10695467" y="5848177"/>
            <a:ext cx="1267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84" name="Shape 384"/>
        <p:cNvGrpSpPr/>
        <p:nvPr/>
      </p:nvGrpSpPr>
      <p:grpSpPr>
        <a:xfrm>
          <a:off x="0" y="0"/>
          <a:ext cx="0" cy="0"/>
          <a:chOff x="0" y="0"/>
          <a:chExt cx="0" cy="0"/>
        </a:xfrm>
      </p:grpSpPr>
      <p:sp>
        <p:nvSpPr>
          <p:cNvPr id="385" name="Shape 38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 Partners, and Priority </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386" name="Shape 386"/>
          <p:cNvGraphicFramePr/>
          <p:nvPr/>
        </p:nvGraphicFramePr>
        <p:xfrm>
          <a:off x="664266" y="2471500"/>
          <a:ext cx="3000000" cy="3000000"/>
        </p:xfrm>
        <a:graphic>
          <a:graphicData uri="http://schemas.openxmlformats.org/drawingml/2006/table">
            <a:tbl>
              <a:tblPr>
                <a:noFill/>
                <a:tableStyleId>{2DC37B69-B0D3-411D-B0AC-8B78E973675B}</a:tableStyleId>
              </a:tblPr>
              <a:tblGrid>
                <a:gridCol w="2511700"/>
                <a:gridCol w="2833900"/>
                <a:gridCol w="1815825"/>
                <a:gridCol w="1829000"/>
                <a:gridCol w="1525200"/>
              </a:tblGrid>
              <a:tr h="1778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a:solidFill>
                            <a:srgbClr val="ABD58D"/>
                          </a:solidFill>
                          <a:latin typeface="Bookman Old Style"/>
                          <a:ea typeface="Bookman Old Style"/>
                          <a:cs typeface="Bookman Old Style"/>
                          <a:sym typeface="Bookman Old Style"/>
                        </a:rPr>
                        <a:t>Project Component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a:solidFill>
                            <a:srgbClr val="ABD58D"/>
                          </a:solidFill>
                          <a:latin typeface="Bookman Old Style"/>
                          <a:ea typeface="Bookman Old Style"/>
                          <a:cs typeface="Bookman Old Style"/>
                          <a:sym typeface="Bookman Old Style"/>
                        </a:rPr>
                        <a:t>Funding Source</a:t>
                      </a:r>
                      <a:r>
                        <a:rPr b="1" lang="en-US" sz="2400" u="none" cap="none" strike="noStrike">
                          <a:solidFill>
                            <a:srgbClr val="ABD58D"/>
                          </a:solidFill>
                          <a:latin typeface="Bookman Old Style"/>
                          <a:ea typeface="Bookman Old Style"/>
                          <a:cs typeface="Bookman Old Style"/>
                          <a:sym typeface="Bookman Old Style"/>
                        </a:rPr>
                        <a:t>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77800">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1" lang="en-US" sz="1800">
                          <a:solidFill>
                            <a:srgbClr val="FFFFFF"/>
                          </a:solidFill>
                          <a:latin typeface="Bookman Old Style"/>
                          <a:ea typeface="Bookman Old Style"/>
                          <a:cs typeface="Bookman Old Style"/>
                          <a:sym typeface="Bookman Old Style"/>
                        </a:rPr>
                        <a:t>Movie Nights</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 - Parks Department</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$5,000</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Crowdfunding, General Revenue Fund</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Low</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390" name="Shape 390"/>
        <p:cNvGrpSpPr/>
        <p:nvPr/>
      </p:nvGrpSpPr>
      <p:grpSpPr>
        <a:xfrm>
          <a:off x="0" y="0"/>
          <a:ext cx="0" cy="0"/>
          <a:chOff x="0" y="0"/>
          <a:chExt cx="0" cy="0"/>
        </a:xfrm>
      </p:grpSpPr>
      <p:sp>
        <p:nvSpPr>
          <p:cNvPr id="391" name="Shape 3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4000" u="none" cap="none" strike="noStrike">
                <a:solidFill>
                  <a:srgbClr val="ACD58D"/>
                </a:solidFill>
                <a:latin typeface="Bookman Old Style"/>
                <a:ea typeface="Bookman Old Style"/>
                <a:cs typeface="Bookman Old Style"/>
                <a:sym typeface="Bookman Old Style"/>
              </a:rPr>
              <a:t>Farmers’ Market</a:t>
            </a:r>
            <a:br>
              <a:rPr b="0" i="0" lang="en-US" sz="4000" u="none" cap="none" strike="noStrike">
                <a:solidFill>
                  <a:srgbClr val="ACD58D"/>
                </a:solidFill>
                <a:latin typeface="Bookman Old Style"/>
                <a:ea typeface="Bookman Old Style"/>
                <a:cs typeface="Bookman Old Style"/>
                <a:sym typeface="Bookman Old Style"/>
              </a:rPr>
            </a:br>
            <a:r>
              <a:rPr b="0" i="0" lang="en-US" sz="4000" u="none" cap="none" strike="noStrike">
                <a:solidFill>
                  <a:srgbClr val="ACD58D"/>
                </a:solidFill>
                <a:latin typeface="Bookman Old Style"/>
                <a:ea typeface="Bookman Old Style"/>
                <a:cs typeface="Bookman Old Style"/>
                <a:sym typeface="Bookman Old Style"/>
              </a:rPr>
              <a:t>285 South Wayne Street</a:t>
            </a:r>
            <a:endParaRPr b="0" i="0" sz="4000" u="none" cap="none" strike="noStrike">
              <a:solidFill>
                <a:srgbClr val="ACD58D"/>
              </a:solidFill>
              <a:latin typeface="Bookman Old Style"/>
              <a:ea typeface="Bookman Old Style"/>
              <a:cs typeface="Bookman Old Style"/>
              <a:sym typeface="Bookman Old Style"/>
            </a:endParaRPr>
          </a:p>
        </p:txBody>
      </p:sp>
      <p:pic>
        <p:nvPicPr>
          <p:cNvPr id="392" name="Shape 392"/>
          <p:cNvPicPr preferRelativeResize="0"/>
          <p:nvPr>
            <p:ph idx="1" type="body"/>
          </p:nvPr>
        </p:nvPicPr>
        <p:blipFill rotWithShape="1">
          <a:blip r:embed="rId3">
            <a:alphaModFix/>
          </a:blip>
          <a:srcRect b="0" l="0" r="0" t="0"/>
          <a:stretch/>
        </p:blipFill>
        <p:spPr>
          <a:xfrm>
            <a:off x="140471" y="2722167"/>
            <a:ext cx="5918100" cy="3328800"/>
          </a:xfrm>
          <a:prstGeom prst="rect">
            <a:avLst/>
          </a:prstGeom>
          <a:noFill/>
          <a:ln>
            <a:noFill/>
          </a:ln>
        </p:spPr>
      </p:pic>
      <p:pic>
        <p:nvPicPr>
          <p:cNvPr id="393" name="Shape 393"/>
          <p:cNvPicPr preferRelativeResize="0"/>
          <p:nvPr>
            <p:ph idx="2" type="body"/>
          </p:nvPr>
        </p:nvPicPr>
        <p:blipFill rotWithShape="1">
          <a:blip r:embed="rId4">
            <a:alphaModFix/>
          </a:blip>
          <a:srcRect b="0" l="0" r="0" t="0"/>
          <a:stretch/>
        </p:blipFill>
        <p:spPr>
          <a:xfrm>
            <a:off x="6160625" y="2129750"/>
            <a:ext cx="5918100" cy="3921300"/>
          </a:xfrm>
          <a:prstGeom prst="rect">
            <a:avLst/>
          </a:prstGeom>
          <a:noFill/>
          <a:ln>
            <a:noFill/>
          </a:ln>
        </p:spPr>
      </p:pic>
      <p:sp>
        <p:nvSpPr>
          <p:cNvPr id="394" name="Shape 394"/>
          <p:cNvSpPr txBox="1"/>
          <p:nvPr/>
        </p:nvSpPr>
        <p:spPr>
          <a:xfrm>
            <a:off x="5119021" y="6116969"/>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395" name="Shape 395"/>
          <p:cNvSpPr txBox="1"/>
          <p:nvPr/>
        </p:nvSpPr>
        <p:spPr>
          <a:xfrm>
            <a:off x="10848605" y="6051044"/>
            <a:ext cx="1267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00" name="Shape 400"/>
        <p:cNvGrpSpPr/>
        <p:nvPr/>
      </p:nvGrpSpPr>
      <p:grpSpPr>
        <a:xfrm>
          <a:off x="0" y="0"/>
          <a:ext cx="0" cy="0"/>
          <a:chOff x="0" y="0"/>
          <a:chExt cx="0" cy="0"/>
        </a:xfrm>
      </p:grpSpPr>
      <p:sp>
        <p:nvSpPr>
          <p:cNvPr id="401" name="Shape 40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402" name="Shape 402"/>
          <p:cNvSpPr txBox="1"/>
          <p:nvPr>
            <p:ph idx="1" type="body"/>
          </p:nvPr>
        </p:nvSpPr>
        <p:spPr>
          <a:xfrm>
            <a:off x="645750" y="1902450"/>
            <a:ext cx="10900500" cy="35031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Temporary food desert solution</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Opportunity for small business owners to grow their business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Opportunity for local farmers to sell their goods directly to consumer</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07" name="Shape 407"/>
        <p:cNvGrpSpPr/>
        <p:nvPr/>
      </p:nvGrpSpPr>
      <p:grpSpPr>
        <a:xfrm>
          <a:off x="0" y="0"/>
          <a:ext cx="0" cy="0"/>
          <a:chOff x="0" y="0"/>
          <a:chExt cx="0" cy="0"/>
        </a:xfrm>
      </p:grpSpPr>
      <p:sp>
        <p:nvSpPr>
          <p:cNvPr id="408" name="Shape 40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a:t>
            </a:r>
            <a:r>
              <a:rPr lang="en-US">
                <a:solidFill>
                  <a:srgbClr val="ACD58D"/>
                </a:solidFill>
                <a:latin typeface="Bookman Old Style"/>
                <a:ea typeface="Bookman Old Style"/>
                <a:cs typeface="Bookman Old Style"/>
                <a:sym typeface="Bookman Old Style"/>
              </a:rPr>
              <a: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409" name="Shape 409"/>
          <p:cNvGraphicFramePr/>
          <p:nvPr/>
        </p:nvGraphicFramePr>
        <p:xfrm>
          <a:off x="399485" y="1690816"/>
          <a:ext cx="3000000" cy="3000000"/>
        </p:xfrm>
        <a:graphic>
          <a:graphicData uri="http://schemas.openxmlformats.org/drawingml/2006/table">
            <a:tbl>
              <a:tblPr>
                <a:noFill/>
                <a:tableStyleId>{2DC37B69-B0D3-411D-B0AC-8B78E973675B}</a:tableStyleId>
              </a:tblPr>
              <a:tblGrid>
                <a:gridCol w="2044675"/>
                <a:gridCol w="2445450"/>
                <a:gridCol w="1311425"/>
                <a:gridCol w="4105925"/>
                <a:gridCol w="1485550"/>
              </a:tblGrid>
              <a:tr h="950075">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2400" u="none" cap="none" strike="noStrike">
                          <a:solidFill>
                            <a:srgbClr val="ABD58D"/>
                          </a:solidFill>
                          <a:latin typeface="Bookman Old Style"/>
                          <a:ea typeface="Bookman Old Style"/>
                          <a:cs typeface="Bookman Old Style"/>
                          <a:sym typeface="Bookman Old Style"/>
                        </a:rPr>
                        <a:t>Project Component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lang="en-US" sz="2400">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685000">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1800" u="none" cap="none" strike="noStrike">
                          <a:solidFill>
                            <a:srgbClr val="FFFFFF"/>
                          </a:solidFill>
                          <a:latin typeface="Bookman Old Style"/>
                          <a:ea typeface="Bookman Old Style"/>
                          <a:cs typeface="Bookman Old Style"/>
                          <a:sym typeface="Bookman Old Style"/>
                        </a:rPr>
                        <a:t>Leasing</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TBD</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 General Revenue Fund</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2128775">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1" lang="en-US" sz="1800" u="none" cap="none" strike="noStrike">
                          <a:solidFill>
                            <a:srgbClr val="FFFFFF"/>
                          </a:solidFill>
                          <a:latin typeface="Bookman Old Style"/>
                          <a:ea typeface="Bookman Old Style"/>
                          <a:cs typeface="Bookman Old Style"/>
                          <a:sym typeface="Bookman Old Style"/>
                        </a:rPr>
                        <a:t>Equipment (table/tent = booths)</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~$150 per booth</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 General Revenue Fund*</a:t>
                      </a:r>
                      <a:endParaRPr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600"/>
                        <a:buFont typeface="Arial"/>
                        <a:buNone/>
                      </a:pPr>
                      <a:r>
                        <a:rPr lang="en-US" sz="1800" u="none" cap="none" strike="noStrike">
                          <a:solidFill>
                            <a:srgbClr val="FFFFFF"/>
                          </a:solidFill>
                          <a:latin typeface="Bookman Old Style"/>
                          <a:ea typeface="Bookman Old Style"/>
                          <a:cs typeface="Bookman Old Style"/>
                          <a:sym typeface="Bookman Old Style"/>
                        </a:rPr>
                        <a:t>*Could potentially be offset by vendor fees</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13" name="Shape 413"/>
        <p:cNvGrpSpPr/>
        <p:nvPr/>
      </p:nvGrpSpPr>
      <p:grpSpPr>
        <a:xfrm>
          <a:off x="0" y="0"/>
          <a:ext cx="0" cy="0"/>
          <a:chOff x="0" y="0"/>
          <a:chExt cx="0" cy="0"/>
        </a:xfrm>
      </p:grpSpPr>
      <p:sp>
        <p:nvSpPr>
          <p:cNvPr id="414" name="Shape 4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4000" u="none" cap="none" strike="noStrike">
                <a:solidFill>
                  <a:srgbClr val="ACD58D"/>
                </a:solidFill>
                <a:latin typeface="Bookman Old Style"/>
                <a:ea typeface="Bookman Old Style"/>
                <a:cs typeface="Bookman Old Style"/>
                <a:sym typeface="Bookman Old Style"/>
              </a:rPr>
              <a:t>Dog Park</a:t>
            </a:r>
            <a:br>
              <a:rPr b="0" i="0" lang="en-US" sz="4000" u="none" cap="none" strike="noStrike">
                <a:solidFill>
                  <a:srgbClr val="ACD58D"/>
                </a:solidFill>
                <a:latin typeface="Bookman Old Style"/>
                <a:ea typeface="Bookman Old Style"/>
                <a:cs typeface="Bookman Old Style"/>
                <a:sym typeface="Bookman Old Style"/>
              </a:rPr>
            </a:br>
            <a:r>
              <a:rPr b="0" i="0" lang="en-US" sz="4000" u="none" cap="none" strike="noStrike">
                <a:solidFill>
                  <a:srgbClr val="ACD58D"/>
                </a:solidFill>
                <a:latin typeface="Bookman Old Style"/>
                <a:ea typeface="Bookman Old Style"/>
                <a:cs typeface="Bookman Old Style"/>
                <a:sym typeface="Bookman Old Style"/>
              </a:rPr>
              <a:t>3800 Block US 6</a:t>
            </a:r>
            <a:endParaRPr b="0" i="0" sz="4000" u="none" cap="none" strike="noStrike">
              <a:solidFill>
                <a:srgbClr val="ACD58D"/>
              </a:solidFill>
              <a:latin typeface="Bookman Old Style"/>
              <a:ea typeface="Bookman Old Style"/>
              <a:cs typeface="Bookman Old Style"/>
              <a:sym typeface="Bookman Old Style"/>
            </a:endParaRPr>
          </a:p>
        </p:txBody>
      </p:sp>
      <p:pic>
        <p:nvPicPr>
          <p:cNvPr id="415" name="Shape 415"/>
          <p:cNvPicPr preferRelativeResize="0"/>
          <p:nvPr>
            <p:ph idx="1" type="body"/>
          </p:nvPr>
        </p:nvPicPr>
        <p:blipFill rotWithShape="1">
          <a:blip r:embed="rId3">
            <a:alphaModFix/>
          </a:blip>
          <a:srcRect b="0" l="0" r="0" t="0"/>
          <a:stretch/>
        </p:blipFill>
        <p:spPr>
          <a:xfrm>
            <a:off x="81094" y="2536317"/>
            <a:ext cx="5938500" cy="3340500"/>
          </a:xfrm>
          <a:prstGeom prst="rect">
            <a:avLst/>
          </a:prstGeom>
          <a:noFill/>
          <a:ln>
            <a:noFill/>
          </a:ln>
        </p:spPr>
      </p:pic>
      <p:pic>
        <p:nvPicPr>
          <p:cNvPr id="416" name="Shape 416"/>
          <p:cNvPicPr preferRelativeResize="0"/>
          <p:nvPr>
            <p:ph idx="2" type="body"/>
          </p:nvPr>
        </p:nvPicPr>
        <p:blipFill rotWithShape="1">
          <a:blip r:embed="rId4">
            <a:alphaModFix/>
          </a:blip>
          <a:srcRect b="0" l="0" r="0" t="0"/>
          <a:stretch/>
        </p:blipFill>
        <p:spPr>
          <a:xfrm>
            <a:off x="6172200" y="1906567"/>
            <a:ext cx="5853900" cy="3970200"/>
          </a:xfrm>
          <a:prstGeom prst="rect">
            <a:avLst/>
          </a:prstGeom>
          <a:noFill/>
          <a:ln>
            <a:noFill/>
          </a:ln>
        </p:spPr>
      </p:pic>
      <p:sp>
        <p:nvSpPr>
          <p:cNvPr id="417" name="Shape 417"/>
          <p:cNvSpPr txBox="1"/>
          <p:nvPr/>
        </p:nvSpPr>
        <p:spPr>
          <a:xfrm>
            <a:off x="5016544" y="5932669"/>
            <a:ext cx="10416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418" name="Shape 418"/>
          <p:cNvSpPr txBox="1"/>
          <p:nvPr/>
        </p:nvSpPr>
        <p:spPr>
          <a:xfrm>
            <a:off x="10807143" y="5932682"/>
            <a:ext cx="1267200" cy="33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23" name="Shape 423"/>
        <p:cNvGrpSpPr/>
        <p:nvPr/>
      </p:nvGrpSpPr>
      <p:grpSpPr>
        <a:xfrm>
          <a:off x="0" y="0"/>
          <a:ext cx="0" cy="0"/>
          <a:chOff x="0" y="0"/>
          <a:chExt cx="0" cy="0"/>
        </a:xfrm>
      </p:grpSpPr>
      <p:sp>
        <p:nvSpPr>
          <p:cNvPr id="424" name="Shape 42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425" name="Shape 425"/>
          <p:cNvSpPr txBox="1"/>
          <p:nvPr>
            <p:ph idx="1" type="body"/>
          </p:nvPr>
        </p:nvSpPr>
        <p:spPr>
          <a:xfrm>
            <a:off x="645750" y="2027500"/>
            <a:ext cx="10900500" cy="3503100"/>
          </a:xfrm>
          <a:prstGeom prst="rect">
            <a:avLst/>
          </a:prstGeom>
          <a:noFill/>
          <a:ln>
            <a:noFill/>
          </a:ln>
        </p:spPr>
        <p:txBody>
          <a:bodyPr anchorCtr="0" anchor="t" bIns="45700" lIns="91425" spcFirstLastPara="1" rIns="91425" wrap="square" tIns="45700">
            <a:noAutofit/>
          </a:bodyPr>
          <a:lstStyle/>
          <a:p>
            <a:pPr indent="-228600" lvl="0" marL="228600" rtl="0">
              <a:spcBef>
                <a:spcPts val="1000"/>
              </a:spcBef>
              <a:spcAft>
                <a:spcPts val="0"/>
              </a:spcAft>
              <a:buClr>
                <a:srgbClr val="FFFFFF"/>
              </a:buClr>
              <a:buSzPts val="2800"/>
              <a:buFont typeface="Arial"/>
              <a:buChar char="•"/>
            </a:pPr>
            <a:r>
              <a:rPr lang="en-US">
                <a:solidFill>
                  <a:schemeClr val="lt1"/>
                </a:solidFill>
                <a:latin typeface="Bookman Old Style"/>
                <a:ea typeface="Bookman Old Style"/>
                <a:cs typeface="Bookman Old Style"/>
                <a:sym typeface="Bookman Old Style"/>
              </a:rPr>
              <a:t>Safe gathering space for canines and their owners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spcBef>
                <a:spcPts val="0"/>
              </a:spcBef>
              <a:spcAft>
                <a:spcPts val="0"/>
              </a:spcAft>
              <a:buClr>
                <a:srgbClr val="FFFFFF"/>
              </a:buClr>
              <a:buSzPts val="2800"/>
              <a:buFont typeface="Arial"/>
              <a:buChar char="•"/>
            </a:pPr>
            <a:r>
              <a:rPr lang="en-US">
                <a:solidFill>
                  <a:schemeClr val="lt1"/>
                </a:solidFill>
                <a:latin typeface="Bookman Old Style"/>
                <a:ea typeface="Bookman Old Style"/>
                <a:cs typeface="Bookman Old Style"/>
                <a:sym typeface="Bookman Old Style"/>
              </a:rPr>
              <a:t>Exercised dogs = good neighbors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spcBef>
                <a:spcPts val="0"/>
              </a:spcBef>
              <a:spcAft>
                <a:spcPts val="0"/>
              </a:spcAft>
              <a:buClr>
                <a:srgbClr val="FFFFFF"/>
              </a:buClr>
              <a:buSzPts val="2800"/>
              <a:buFont typeface="Arial"/>
              <a:buChar char="•"/>
            </a:pPr>
            <a:r>
              <a:rPr lang="en-US">
                <a:solidFill>
                  <a:schemeClr val="lt1"/>
                </a:solidFill>
                <a:latin typeface="Bookman Old Style"/>
                <a:ea typeface="Bookman Old Style"/>
                <a:cs typeface="Bookman Old Style"/>
                <a:sym typeface="Bookman Old Style"/>
              </a:rPr>
              <a:t>Provides an opportunity for residents to interact</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29" name="Shape 129"/>
        <p:cNvGrpSpPr/>
        <p:nvPr/>
      </p:nvGrpSpPr>
      <p:grpSpPr>
        <a:xfrm>
          <a:off x="0" y="0"/>
          <a:ext cx="0" cy="0"/>
          <a:chOff x="0" y="0"/>
          <a:chExt cx="0" cy="0"/>
        </a:xfrm>
      </p:grpSpPr>
      <p:sp>
        <p:nvSpPr>
          <p:cNvPr id="130" name="Shape 130"/>
          <p:cNvSpPr txBox="1"/>
          <p:nvPr>
            <p:ph type="title"/>
          </p:nvPr>
        </p:nvSpPr>
        <p:spPr>
          <a:xfrm>
            <a:off x="1413787" y="175132"/>
            <a:ext cx="9905998" cy="78790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Planning Process</a:t>
            </a:r>
            <a:endParaRPr b="0" i="0" sz="4400" u="none" cap="none" strike="noStrike">
              <a:solidFill>
                <a:srgbClr val="ACD58D"/>
              </a:solidFill>
              <a:latin typeface="Bookman Old Style"/>
              <a:ea typeface="Bookman Old Style"/>
              <a:cs typeface="Bookman Old Style"/>
              <a:sym typeface="Bookman Old Style"/>
            </a:endParaRPr>
          </a:p>
        </p:txBody>
      </p:sp>
      <p:grpSp>
        <p:nvGrpSpPr>
          <p:cNvPr id="131" name="Shape 131"/>
          <p:cNvGrpSpPr/>
          <p:nvPr/>
        </p:nvGrpSpPr>
        <p:grpSpPr>
          <a:xfrm>
            <a:off x="3596193" y="963684"/>
            <a:ext cx="5541185" cy="5632684"/>
            <a:chOff x="3048136" y="646"/>
            <a:chExt cx="5541185" cy="5632684"/>
          </a:xfrm>
        </p:grpSpPr>
        <p:sp>
          <p:nvSpPr>
            <p:cNvPr id="132" name="Shape 132"/>
            <p:cNvSpPr/>
            <p:nvPr/>
          </p:nvSpPr>
          <p:spPr>
            <a:xfrm>
              <a:off x="5060134" y="646"/>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Shape 133"/>
            <p:cNvSpPr txBox="1"/>
            <p:nvPr/>
          </p:nvSpPr>
          <p:spPr>
            <a:xfrm>
              <a:off x="5108275" y="48787"/>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1. Community Analysis</a:t>
              </a:r>
              <a:endParaRPr b="0" i="0" sz="1400" u="none" cap="none" strike="noStrike">
                <a:solidFill>
                  <a:srgbClr val="000000"/>
                </a:solidFill>
                <a:latin typeface="Arial"/>
                <a:ea typeface="Arial"/>
                <a:cs typeface="Arial"/>
                <a:sym typeface="Arial"/>
              </a:endParaRPr>
            </a:p>
          </p:txBody>
        </p:sp>
        <p:sp>
          <p:nvSpPr>
            <p:cNvPr id="134" name="Shape 134"/>
            <p:cNvSpPr/>
            <p:nvPr/>
          </p:nvSpPr>
          <p:spPr>
            <a:xfrm>
              <a:off x="3495473" y="493732"/>
              <a:ext cx="4646511" cy="4646511"/>
            </a:xfrm>
            <a:custGeom>
              <a:pathLst>
                <a:path extrusionOk="0" h="120000" w="120000">
                  <a:moveTo>
                    <a:pt x="84520" y="5239"/>
                  </a:moveTo>
                  <a:lnTo>
                    <a:pt x="84520" y="5239"/>
                  </a:lnTo>
                  <a:cubicBezTo>
                    <a:pt x="89433" y="7439"/>
                    <a:pt x="94028" y="10290"/>
                    <a:pt x="98181" y="13716"/>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Shape 135"/>
            <p:cNvSpPr/>
            <p:nvPr/>
          </p:nvSpPr>
          <p:spPr>
            <a:xfrm>
              <a:off x="7072133" y="1162274"/>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Shape 136"/>
            <p:cNvSpPr txBox="1"/>
            <p:nvPr/>
          </p:nvSpPr>
          <p:spPr>
            <a:xfrm>
              <a:off x="7120274"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2. Key Findings</a:t>
              </a:r>
              <a:endParaRPr b="0" i="0" sz="1400" u="none" cap="none" strike="noStrike">
                <a:solidFill>
                  <a:srgbClr val="000000"/>
                </a:solidFill>
                <a:latin typeface="Arial"/>
                <a:ea typeface="Arial"/>
                <a:cs typeface="Arial"/>
                <a:sym typeface="Arial"/>
              </a:endParaRPr>
            </a:p>
          </p:txBody>
        </p:sp>
        <p:sp>
          <p:nvSpPr>
            <p:cNvPr id="137" name="Shape 137"/>
            <p:cNvSpPr/>
            <p:nvPr/>
          </p:nvSpPr>
          <p:spPr>
            <a:xfrm>
              <a:off x="3495473" y="493732"/>
              <a:ext cx="4646511" cy="4646511"/>
            </a:xfrm>
            <a:custGeom>
              <a:pathLst>
                <a:path extrusionOk="0" h="120000" w="120000">
                  <a:moveTo>
                    <a:pt x="119065" y="49448"/>
                  </a:moveTo>
                  <a:cubicBezTo>
                    <a:pt x="120312" y="56427"/>
                    <a:pt x="120312" y="63572"/>
                    <a:pt x="119065" y="70552"/>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Shape 138"/>
            <p:cNvSpPr/>
            <p:nvPr/>
          </p:nvSpPr>
          <p:spPr>
            <a:xfrm>
              <a:off x="7072133" y="3485530"/>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Shape 139"/>
            <p:cNvSpPr txBox="1"/>
            <p:nvPr/>
          </p:nvSpPr>
          <p:spPr>
            <a:xfrm>
              <a:off x="7120274"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3. Alternative Strategies</a:t>
              </a:r>
              <a:endParaRPr b="0" i="0" sz="1400" u="none" cap="none" strike="noStrike">
                <a:solidFill>
                  <a:srgbClr val="000000"/>
                </a:solidFill>
                <a:latin typeface="Arial"/>
                <a:ea typeface="Arial"/>
                <a:cs typeface="Arial"/>
                <a:sym typeface="Arial"/>
              </a:endParaRPr>
            </a:p>
          </p:txBody>
        </p:sp>
        <p:sp>
          <p:nvSpPr>
            <p:cNvPr id="140" name="Shape 140"/>
            <p:cNvSpPr/>
            <p:nvPr/>
          </p:nvSpPr>
          <p:spPr>
            <a:xfrm>
              <a:off x="3495473" y="493732"/>
              <a:ext cx="4646511" cy="4646511"/>
            </a:xfrm>
            <a:custGeom>
              <a:pathLst>
                <a:path extrusionOk="0" h="120000" w="120000">
                  <a:moveTo>
                    <a:pt x="98181" y="106284"/>
                  </a:moveTo>
                  <a:cubicBezTo>
                    <a:pt x="94028" y="109710"/>
                    <a:pt x="89433" y="112561"/>
                    <a:pt x="84520" y="114761"/>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Shape 141"/>
            <p:cNvSpPr/>
            <p:nvPr/>
          </p:nvSpPr>
          <p:spPr>
            <a:xfrm>
              <a:off x="5060134" y="4647158"/>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Shape 142"/>
            <p:cNvSpPr txBox="1"/>
            <p:nvPr/>
          </p:nvSpPr>
          <p:spPr>
            <a:xfrm>
              <a:off x="5108275" y="4695299"/>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4. Action Plan</a:t>
              </a:r>
              <a:endParaRPr b="0" i="0" sz="1400" u="none" cap="none" strike="noStrike">
                <a:solidFill>
                  <a:srgbClr val="000000"/>
                </a:solidFill>
                <a:latin typeface="Arial"/>
                <a:ea typeface="Arial"/>
                <a:cs typeface="Arial"/>
                <a:sym typeface="Arial"/>
              </a:endParaRPr>
            </a:p>
          </p:txBody>
        </p:sp>
        <p:sp>
          <p:nvSpPr>
            <p:cNvPr id="143" name="Shape 143"/>
            <p:cNvSpPr/>
            <p:nvPr/>
          </p:nvSpPr>
          <p:spPr>
            <a:xfrm>
              <a:off x="3495473" y="493732"/>
              <a:ext cx="4646511" cy="4646511"/>
            </a:xfrm>
            <a:custGeom>
              <a:pathLst>
                <a:path extrusionOk="0" h="120000" w="120000">
                  <a:moveTo>
                    <a:pt x="35480" y="114761"/>
                  </a:moveTo>
                  <a:lnTo>
                    <a:pt x="35480" y="114761"/>
                  </a:lnTo>
                  <a:cubicBezTo>
                    <a:pt x="30567" y="112561"/>
                    <a:pt x="25972" y="109710"/>
                    <a:pt x="21819" y="106284"/>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Shape 144"/>
            <p:cNvSpPr/>
            <p:nvPr/>
          </p:nvSpPr>
          <p:spPr>
            <a:xfrm>
              <a:off x="3048136" y="3485530"/>
              <a:ext cx="1517188" cy="986172"/>
            </a:xfrm>
            <a:prstGeom prst="roundRect">
              <a:avLst>
                <a:gd fmla="val 16667" name="adj"/>
              </a:avLst>
            </a:prstGeom>
            <a:solidFill>
              <a:srgbClr val="757070"/>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Shape 145"/>
            <p:cNvSpPr txBox="1"/>
            <p:nvPr/>
          </p:nvSpPr>
          <p:spPr>
            <a:xfrm>
              <a:off x="3096277"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5. Implementation</a:t>
              </a:r>
              <a:endParaRPr b="0" i="0" sz="1400" u="none" cap="none" strike="noStrike">
                <a:solidFill>
                  <a:srgbClr val="000000"/>
                </a:solidFill>
                <a:latin typeface="Arial"/>
                <a:ea typeface="Arial"/>
                <a:cs typeface="Arial"/>
                <a:sym typeface="Arial"/>
              </a:endParaRPr>
            </a:p>
          </p:txBody>
        </p:sp>
        <p:sp>
          <p:nvSpPr>
            <p:cNvPr id="146" name="Shape 146"/>
            <p:cNvSpPr/>
            <p:nvPr/>
          </p:nvSpPr>
          <p:spPr>
            <a:xfrm>
              <a:off x="3495473" y="493732"/>
              <a:ext cx="4646511" cy="4646511"/>
            </a:xfrm>
            <a:custGeom>
              <a:pathLst>
                <a:path extrusionOk="0" h="120000" w="120000">
                  <a:moveTo>
                    <a:pt x="935" y="70552"/>
                  </a:moveTo>
                  <a:lnTo>
                    <a:pt x="935" y="70552"/>
                  </a:lnTo>
                  <a:cubicBezTo>
                    <a:pt x="-312" y="63573"/>
                    <a:pt x="-312" y="56428"/>
                    <a:pt x="935" y="49448"/>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Shape 147"/>
            <p:cNvSpPr/>
            <p:nvPr/>
          </p:nvSpPr>
          <p:spPr>
            <a:xfrm>
              <a:off x="3048136" y="1162274"/>
              <a:ext cx="1517188" cy="986172"/>
            </a:xfrm>
            <a:prstGeom prst="roundRect">
              <a:avLst>
                <a:gd fmla="val 16667" name="adj"/>
              </a:avLst>
            </a:prstGeom>
            <a:solidFill>
              <a:srgbClr val="75707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Shape 148"/>
            <p:cNvSpPr txBox="1"/>
            <p:nvPr/>
          </p:nvSpPr>
          <p:spPr>
            <a:xfrm>
              <a:off x="3096277"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6. Feedback and Monitoring</a:t>
              </a:r>
              <a:endParaRPr b="0" i="0" sz="1000" u="none" cap="none" strike="noStrike">
                <a:solidFill>
                  <a:schemeClr val="lt1"/>
                </a:solidFill>
                <a:latin typeface="Bookman Old Style"/>
                <a:ea typeface="Bookman Old Style"/>
                <a:cs typeface="Bookman Old Style"/>
                <a:sym typeface="Bookman Old Style"/>
              </a:endParaRPr>
            </a:p>
          </p:txBody>
        </p:sp>
        <p:sp>
          <p:nvSpPr>
            <p:cNvPr id="149" name="Shape 149"/>
            <p:cNvSpPr/>
            <p:nvPr/>
          </p:nvSpPr>
          <p:spPr>
            <a:xfrm>
              <a:off x="3495473" y="493732"/>
              <a:ext cx="4646511" cy="4646511"/>
            </a:xfrm>
            <a:custGeom>
              <a:pathLst>
                <a:path extrusionOk="0" h="120000" w="120000">
                  <a:moveTo>
                    <a:pt x="21819" y="13716"/>
                  </a:moveTo>
                  <a:lnTo>
                    <a:pt x="21819" y="13716"/>
                  </a:lnTo>
                  <a:cubicBezTo>
                    <a:pt x="25972" y="10290"/>
                    <a:pt x="30567" y="7439"/>
                    <a:pt x="35480" y="5239"/>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 name="Shape 150"/>
          <p:cNvSpPr/>
          <p:nvPr/>
        </p:nvSpPr>
        <p:spPr>
          <a:xfrm>
            <a:off x="3610303" y="2151995"/>
            <a:ext cx="1481959" cy="961696"/>
          </a:xfrm>
          <a:prstGeom prst="roundRect">
            <a:avLst>
              <a:gd fmla="val 16667"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1" name="Shape 151"/>
          <p:cNvPicPr preferRelativeResize="0"/>
          <p:nvPr/>
        </p:nvPicPr>
        <p:blipFill rotWithShape="1">
          <a:blip r:embed="rId3">
            <a:alphaModFix/>
          </a:blip>
          <a:srcRect b="0" l="0" r="0" t="0"/>
          <a:stretch/>
        </p:blipFill>
        <p:spPr>
          <a:xfrm>
            <a:off x="3610303" y="4477406"/>
            <a:ext cx="1499746" cy="96169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30" name="Shape 430"/>
        <p:cNvGrpSpPr/>
        <p:nvPr/>
      </p:nvGrpSpPr>
      <p:grpSpPr>
        <a:xfrm>
          <a:off x="0" y="0"/>
          <a:ext cx="0" cy="0"/>
          <a:chOff x="0" y="0"/>
          <a:chExt cx="0" cy="0"/>
        </a:xfrm>
      </p:grpSpPr>
      <p:sp>
        <p:nvSpPr>
          <p:cNvPr id="431" name="Shape 43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Ideal Dog Park Features</a:t>
            </a:r>
            <a:endParaRPr b="0" i="0" sz="4400" u="none" cap="none" strike="noStrike">
              <a:solidFill>
                <a:srgbClr val="ACD58D"/>
              </a:solidFill>
              <a:latin typeface="Bookman Old Style"/>
              <a:ea typeface="Bookman Old Style"/>
              <a:cs typeface="Bookman Old Style"/>
              <a:sym typeface="Bookman Old Style"/>
            </a:endParaRPr>
          </a:p>
        </p:txBody>
      </p:sp>
      <p:sp>
        <p:nvSpPr>
          <p:cNvPr id="432" name="Shape 432"/>
          <p:cNvSpPr txBox="1"/>
          <p:nvPr/>
        </p:nvSpPr>
        <p:spPr>
          <a:xfrm>
            <a:off x="1106150" y="1892800"/>
            <a:ext cx="4751400" cy="4683900"/>
          </a:xfrm>
          <a:prstGeom prst="rect">
            <a:avLst/>
          </a:prstGeom>
          <a:noFill/>
          <a:ln>
            <a:noFill/>
          </a:ln>
        </p:spPr>
        <p:txBody>
          <a:bodyPr anchorCtr="0" anchor="t" bIns="91425" lIns="91425" spcFirstLastPara="1" rIns="91425" wrap="square" tIns="91425">
            <a:noAutofit/>
          </a:bodyPr>
          <a:lstStyle/>
          <a:p>
            <a:pPr indent="-228600" lvl="0" marL="228600" rtl="0">
              <a:lnSpc>
                <a:spcPct val="90000"/>
              </a:lnSpc>
              <a:spcBef>
                <a:spcPts val="1000"/>
              </a:spcBef>
              <a:spcAft>
                <a:spcPts val="0"/>
              </a:spcAft>
              <a:buClr>
                <a:srgbClr val="FFFFFF"/>
              </a:buClr>
              <a:buSzPts val="2800"/>
              <a:buChar char="•"/>
            </a:pPr>
            <a:r>
              <a:rPr lang="en-US" sz="2400">
                <a:solidFill>
                  <a:srgbClr val="FFFFFF"/>
                </a:solidFill>
                <a:latin typeface="Bookman Old Style"/>
                <a:ea typeface="Bookman Old Style"/>
                <a:cs typeface="Bookman Old Style"/>
                <a:sym typeface="Bookman Old Style"/>
              </a:rPr>
              <a:t>One acre or more of land</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4-6 ft. of fencing</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Double-gated entry</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Water fountains</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Benches</a:t>
            </a:r>
            <a:endParaRPr sz="2400">
              <a:solidFill>
                <a:srgbClr val="FFFFFF"/>
              </a:solidFill>
              <a:latin typeface="Bookman Old Style"/>
              <a:ea typeface="Bookman Old Style"/>
              <a:cs typeface="Bookman Old Style"/>
              <a:sym typeface="Bookman Old Style"/>
            </a:endParaRPr>
          </a:p>
          <a:p>
            <a:pPr indent="-228600" lvl="0" marL="228600" rtl="0">
              <a:lnSpc>
                <a:spcPct val="90000"/>
              </a:lnSpc>
              <a:spcBef>
                <a:spcPts val="1000"/>
              </a:spcBef>
              <a:spcAft>
                <a:spcPts val="0"/>
              </a:spcAft>
              <a:buClr>
                <a:srgbClr val="FFFFFF"/>
              </a:buClr>
              <a:buSzPts val="2800"/>
              <a:buChar char="•"/>
            </a:pPr>
            <a:r>
              <a:rPr lang="en-US" sz="2400">
                <a:solidFill>
                  <a:srgbClr val="FFFFFF"/>
                </a:solidFill>
                <a:latin typeface="Bookman Old Style"/>
                <a:ea typeface="Bookman Old Style"/>
                <a:cs typeface="Bookman Old Style"/>
                <a:sym typeface="Bookman Old Style"/>
              </a:rPr>
              <a:t>Shade opportunities</a:t>
            </a:r>
            <a:endParaRPr sz="2400">
              <a:solidFill>
                <a:srgbClr val="FFFFFF"/>
              </a:solidFill>
              <a:latin typeface="Bookman Old Style"/>
              <a:ea typeface="Bookman Old Style"/>
              <a:cs typeface="Bookman Old Style"/>
              <a:sym typeface="Bookman Old Style"/>
            </a:endParaRPr>
          </a:p>
          <a:p>
            <a:pPr indent="-228600" lvl="0" marL="228600" rtl="0">
              <a:lnSpc>
                <a:spcPct val="90000"/>
              </a:lnSpc>
              <a:spcBef>
                <a:spcPts val="1000"/>
              </a:spcBef>
              <a:spcAft>
                <a:spcPts val="0"/>
              </a:spcAft>
              <a:buClr>
                <a:srgbClr val="FFFFFF"/>
              </a:buClr>
              <a:buSzPts val="2800"/>
              <a:buChar char="•"/>
            </a:pPr>
            <a:r>
              <a:rPr lang="en-US" sz="2400">
                <a:solidFill>
                  <a:srgbClr val="FFFFFF"/>
                </a:solidFill>
                <a:latin typeface="Bookman Old Style"/>
                <a:ea typeface="Bookman Old Style"/>
                <a:cs typeface="Bookman Old Style"/>
                <a:sym typeface="Bookman Old Style"/>
              </a:rPr>
              <a:t>Waste disposal</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Dog Play Equipment</a:t>
            </a:r>
            <a:endParaRPr sz="2400">
              <a:solidFill>
                <a:srgbClr val="FFFFFF"/>
              </a:solidFill>
              <a:latin typeface="Bookman Old Style"/>
              <a:ea typeface="Bookman Old Style"/>
              <a:cs typeface="Bookman Old Style"/>
              <a:sym typeface="Bookman Old Style"/>
            </a:endParaRPr>
          </a:p>
        </p:txBody>
      </p:sp>
      <p:sp>
        <p:nvSpPr>
          <p:cNvPr id="433" name="Shape 433"/>
          <p:cNvSpPr txBox="1"/>
          <p:nvPr/>
        </p:nvSpPr>
        <p:spPr>
          <a:xfrm>
            <a:off x="6442975" y="1892800"/>
            <a:ext cx="4751400" cy="2619600"/>
          </a:xfrm>
          <a:prstGeom prst="rect">
            <a:avLst/>
          </a:prstGeom>
          <a:noFill/>
          <a:ln>
            <a:noFill/>
          </a:ln>
        </p:spPr>
        <p:txBody>
          <a:bodyPr anchorCtr="0" anchor="t" bIns="91425" lIns="91425" spcFirstLastPara="1" rIns="91425" wrap="square" tIns="91425">
            <a:noAutofit/>
          </a:bodyPr>
          <a:lstStyle/>
          <a:p>
            <a:pPr indent="-228600" lvl="0" marL="228600" rtl="0">
              <a:lnSpc>
                <a:spcPct val="90000"/>
              </a:lnSpc>
              <a:spcBef>
                <a:spcPts val="1000"/>
              </a:spcBef>
              <a:spcAft>
                <a:spcPts val="0"/>
              </a:spcAft>
              <a:buClr>
                <a:srgbClr val="FFFFFF"/>
              </a:buClr>
              <a:buSzPts val="2800"/>
              <a:buChar char="•"/>
            </a:pPr>
            <a:r>
              <a:rPr lang="en-US" sz="2400">
                <a:solidFill>
                  <a:schemeClr val="lt1"/>
                </a:solidFill>
                <a:latin typeface="Bookman Old Style"/>
                <a:ea typeface="Bookman Old Style"/>
                <a:cs typeface="Bookman Old Style"/>
                <a:sym typeface="Bookman Old Style"/>
              </a:rPr>
              <a:t>Segregation of space for smaller dogs</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Signs that specify park hours and rules</a:t>
            </a:r>
            <a:endParaRPr sz="2400">
              <a:solidFill>
                <a:srgbClr val="FFFFFF"/>
              </a:solidFill>
              <a:latin typeface="Bookman Old Style"/>
              <a:ea typeface="Bookman Old Style"/>
              <a:cs typeface="Bookman Old Style"/>
              <a:sym typeface="Bookman Old Style"/>
            </a:endParaRPr>
          </a:p>
          <a:p>
            <a:pPr indent="-203200" lvl="0" marL="228600" rtl="0">
              <a:lnSpc>
                <a:spcPct val="9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Parking close to the site</a:t>
            </a:r>
            <a:endParaRPr sz="2400">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38" name="Shape 438"/>
        <p:cNvGrpSpPr/>
        <p:nvPr/>
      </p:nvGrpSpPr>
      <p:grpSpPr>
        <a:xfrm>
          <a:off x="0" y="0"/>
          <a:ext cx="0" cy="0"/>
          <a:chOff x="0" y="0"/>
          <a:chExt cx="0" cy="0"/>
        </a:xfrm>
      </p:grpSpPr>
      <p:sp>
        <p:nvSpPr>
          <p:cNvPr id="439" name="Shape 43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a:t>
            </a:r>
            <a:r>
              <a:rPr lang="en-US">
                <a:solidFill>
                  <a:srgbClr val="ACD58D"/>
                </a:solidFill>
                <a:latin typeface="Bookman Old Style"/>
                <a:ea typeface="Bookman Old Style"/>
                <a:cs typeface="Bookman Old Style"/>
                <a:sym typeface="Bookman Old Style"/>
              </a:rPr>
              <a: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440" name="Shape 440"/>
          <p:cNvGraphicFramePr/>
          <p:nvPr/>
        </p:nvGraphicFramePr>
        <p:xfrm>
          <a:off x="435325" y="1878101"/>
          <a:ext cx="3000000" cy="3000000"/>
        </p:xfrm>
        <a:graphic>
          <a:graphicData uri="http://schemas.openxmlformats.org/drawingml/2006/table">
            <a:tbl>
              <a:tblPr>
                <a:noFill/>
                <a:tableStyleId>{2DC37B69-B0D3-411D-B0AC-8B78E973675B}</a:tableStyleId>
              </a:tblPr>
              <a:tblGrid>
                <a:gridCol w="2025575"/>
                <a:gridCol w="2230475"/>
                <a:gridCol w="1217900"/>
                <a:gridCol w="4098900"/>
                <a:gridCol w="1763175"/>
              </a:tblGrid>
              <a:tr h="5835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Component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lang="en-US" sz="2400">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0314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Acquisition</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DeKalb County Animal Services</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$8,600</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0314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Fencing</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DeKalb County Animal Services</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~$9,000</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0314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Park Equipment</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DeKalb County Animal Services</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$1,700+</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44" name="Shape 444"/>
        <p:cNvGrpSpPr/>
        <p:nvPr/>
      </p:nvGrpSpPr>
      <p:grpSpPr>
        <a:xfrm>
          <a:off x="0" y="0"/>
          <a:ext cx="0" cy="0"/>
          <a:chOff x="0" y="0"/>
          <a:chExt cx="0" cy="0"/>
        </a:xfrm>
      </p:grpSpPr>
      <p:sp>
        <p:nvSpPr>
          <p:cNvPr id="445" name="Shape 4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b="0" i="0" lang="en-US" sz="3600" u="none" cap="none" strike="noStrike">
                <a:solidFill>
                  <a:schemeClr val="lt1"/>
                </a:solidFill>
                <a:latin typeface="Bookman Old Style"/>
                <a:ea typeface="Bookman Old Style"/>
                <a:cs typeface="Bookman Old Style"/>
                <a:sym typeface="Bookman Old Style"/>
              </a:rPr>
              <a:t>Community Swimming Pool</a:t>
            </a:r>
            <a:br>
              <a:rPr b="0" i="0" lang="en-US" sz="3600" u="none" cap="none" strike="noStrike">
                <a:solidFill>
                  <a:schemeClr val="lt1"/>
                </a:solidFill>
                <a:latin typeface="Bookman Old Style"/>
                <a:ea typeface="Bookman Old Style"/>
                <a:cs typeface="Bookman Old Style"/>
                <a:sym typeface="Bookman Old Style"/>
              </a:rPr>
            </a:br>
            <a:r>
              <a:rPr b="0" i="0" lang="en-US" sz="3600" u="none" cap="none" strike="noStrike">
                <a:solidFill>
                  <a:schemeClr val="lt1"/>
                </a:solidFill>
                <a:latin typeface="Bookman Old Style"/>
                <a:ea typeface="Bookman Old Style"/>
                <a:cs typeface="Bookman Old Style"/>
                <a:sym typeface="Bookman Old Style"/>
              </a:rPr>
              <a:t>Corner of S. Indiana St. and E. Douglas St.</a:t>
            </a:r>
            <a:endParaRPr b="0" i="0" sz="3600" u="none" cap="none" strike="noStrike">
              <a:solidFill>
                <a:schemeClr val="lt1"/>
              </a:solidFill>
              <a:latin typeface="Bookman Old Style"/>
              <a:ea typeface="Bookman Old Style"/>
              <a:cs typeface="Bookman Old Style"/>
              <a:sym typeface="Bookman Old Style"/>
            </a:endParaRPr>
          </a:p>
        </p:txBody>
      </p:sp>
      <p:pic>
        <p:nvPicPr>
          <p:cNvPr id="446" name="Shape 446"/>
          <p:cNvPicPr preferRelativeResize="0"/>
          <p:nvPr>
            <p:ph idx="1" type="body"/>
          </p:nvPr>
        </p:nvPicPr>
        <p:blipFill rotWithShape="1">
          <a:blip r:embed="rId3">
            <a:alphaModFix/>
          </a:blip>
          <a:srcRect b="0" l="0" r="0" t="0"/>
          <a:stretch/>
        </p:blipFill>
        <p:spPr>
          <a:xfrm>
            <a:off x="111477" y="2220119"/>
            <a:ext cx="5827300" cy="3277856"/>
          </a:xfrm>
          <a:prstGeom prst="rect">
            <a:avLst/>
          </a:prstGeom>
          <a:noFill/>
          <a:ln>
            <a:noFill/>
          </a:ln>
        </p:spPr>
      </p:pic>
      <p:pic>
        <p:nvPicPr>
          <p:cNvPr id="447" name="Shape 447"/>
          <p:cNvPicPr preferRelativeResize="0"/>
          <p:nvPr>
            <p:ph idx="2" type="body"/>
          </p:nvPr>
        </p:nvPicPr>
        <p:blipFill rotWithShape="1">
          <a:blip r:embed="rId4">
            <a:alphaModFix/>
          </a:blip>
          <a:srcRect b="0" l="0" r="0" t="0"/>
          <a:stretch/>
        </p:blipFill>
        <p:spPr>
          <a:xfrm>
            <a:off x="6172200" y="2220119"/>
            <a:ext cx="5856532" cy="4026366"/>
          </a:xfrm>
          <a:prstGeom prst="rect">
            <a:avLst/>
          </a:prstGeom>
          <a:noFill/>
          <a:ln>
            <a:noFill/>
          </a:ln>
        </p:spPr>
      </p:pic>
      <p:sp>
        <p:nvSpPr>
          <p:cNvPr id="448" name="Shape 448"/>
          <p:cNvSpPr txBox="1"/>
          <p:nvPr/>
        </p:nvSpPr>
        <p:spPr>
          <a:xfrm>
            <a:off x="111477" y="5448071"/>
            <a:ext cx="1041722"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449" name="Shape 449"/>
          <p:cNvSpPr txBox="1"/>
          <p:nvPr/>
        </p:nvSpPr>
        <p:spPr>
          <a:xfrm>
            <a:off x="4905143" y="5736721"/>
            <a:ext cx="1267057"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54" name="Shape 454"/>
        <p:cNvGrpSpPr/>
        <p:nvPr/>
      </p:nvGrpSpPr>
      <p:grpSpPr>
        <a:xfrm>
          <a:off x="0" y="0"/>
          <a:ext cx="0" cy="0"/>
          <a:chOff x="0" y="0"/>
          <a:chExt cx="0" cy="0"/>
        </a:xfrm>
      </p:grpSpPr>
      <p:sp>
        <p:nvSpPr>
          <p:cNvPr id="455" name="Shape 455"/>
          <p:cNvSpPr txBox="1"/>
          <p:nvPr>
            <p:ph type="title"/>
          </p:nvPr>
        </p:nvSpPr>
        <p:spPr>
          <a:xfrm>
            <a:off x="838200" y="281500"/>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456" name="Shape 456"/>
          <p:cNvSpPr txBox="1"/>
          <p:nvPr>
            <p:ph idx="1" type="body"/>
          </p:nvPr>
        </p:nvSpPr>
        <p:spPr>
          <a:xfrm>
            <a:off x="1096500" y="1607200"/>
            <a:ext cx="10051500" cy="74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2800"/>
              <a:buFont typeface="Arial"/>
              <a:buNone/>
            </a:pPr>
            <a:r>
              <a:rPr b="0" i="1" lang="en-US" sz="2000" u="none" cap="none" strike="noStrike">
                <a:solidFill>
                  <a:srgbClr val="ACD58D"/>
                </a:solidFill>
                <a:latin typeface="Bookman Old Style"/>
                <a:ea typeface="Bookman Old Style"/>
                <a:cs typeface="Bookman Old Style"/>
                <a:sym typeface="Bookman Old Style"/>
              </a:rPr>
              <a:t>“People LOVE swimming! It is good for your body and health. Swimming is also better for relaxing and strength, and people love relaxing!”</a:t>
            </a:r>
            <a:r>
              <a:rPr b="0" i="0" lang="en-US" sz="2000" u="none" cap="none" strike="noStrike">
                <a:solidFill>
                  <a:srgbClr val="ACD58D"/>
                </a:solidFill>
                <a:latin typeface="Bookman Old Style"/>
                <a:ea typeface="Bookman Old Style"/>
                <a:cs typeface="Bookman Old Style"/>
                <a:sym typeface="Bookman Old Style"/>
              </a:rPr>
              <a:t>  </a:t>
            </a:r>
            <a:endParaRPr b="0" i="0" sz="2000" u="none" cap="none" strike="noStrike">
              <a:solidFill>
                <a:srgbClr val="ACD58D"/>
              </a:solidFill>
              <a:latin typeface="Bookman Old Style"/>
              <a:ea typeface="Bookman Old Style"/>
              <a:cs typeface="Bookman Old Style"/>
              <a:sym typeface="Bookman Old Style"/>
            </a:endParaRPr>
          </a:p>
          <a:p>
            <a:pPr indent="0" lvl="0" marL="0" marR="0" rtl="0" algn="ctr">
              <a:lnSpc>
                <a:spcPct val="115000"/>
              </a:lnSpc>
              <a:spcBef>
                <a:spcPts val="500"/>
              </a:spcBef>
              <a:spcAft>
                <a:spcPts val="500"/>
              </a:spcAft>
              <a:buClr>
                <a:schemeClr val="dk1"/>
              </a:buClr>
              <a:buSzPts val="2800"/>
              <a:buFont typeface="Arial"/>
              <a:buNone/>
            </a:pPr>
            <a:r>
              <a:rPr b="0" i="0" lang="en-US" sz="2000" u="none" cap="none" strike="noStrike">
                <a:solidFill>
                  <a:srgbClr val="ACD58D"/>
                </a:solidFill>
                <a:latin typeface="Bookman Old Style"/>
                <a:ea typeface="Bookman Old Style"/>
                <a:cs typeface="Bookman Old Style"/>
                <a:sym typeface="Bookman Old Style"/>
              </a:rPr>
              <a:t>- </a:t>
            </a:r>
            <a:r>
              <a:rPr lang="en-US" sz="2000">
                <a:solidFill>
                  <a:srgbClr val="ACD58D"/>
                </a:solidFill>
                <a:latin typeface="Bookman Old Style"/>
                <a:ea typeface="Bookman Old Style"/>
                <a:cs typeface="Bookman Old Style"/>
                <a:sym typeface="Bookman Old Style"/>
              </a:rPr>
              <a:t>Avi W</a:t>
            </a:r>
            <a:r>
              <a:rPr b="0" i="0" lang="en-US" sz="2000" u="none" cap="none" strike="noStrike">
                <a:solidFill>
                  <a:srgbClr val="ACD58D"/>
                </a:solidFill>
                <a:latin typeface="Bookman Old Style"/>
                <a:ea typeface="Bookman Old Style"/>
                <a:cs typeface="Bookman Old Style"/>
                <a:sym typeface="Bookman Old Style"/>
              </a:rPr>
              <a:t>., Elementary Student</a:t>
            </a:r>
            <a:endParaRPr b="0" i="0" sz="2000" u="none" cap="none" strike="noStrike">
              <a:solidFill>
                <a:srgbClr val="ACD58D"/>
              </a:solidFill>
              <a:latin typeface="Bookman Old Style"/>
              <a:ea typeface="Bookman Old Style"/>
              <a:cs typeface="Bookman Old Style"/>
              <a:sym typeface="Bookman Old Style"/>
            </a:endParaRPr>
          </a:p>
        </p:txBody>
      </p:sp>
      <p:sp>
        <p:nvSpPr>
          <p:cNvPr id="457" name="Shape 457"/>
          <p:cNvSpPr txBox="1"/>
          <p:nvPr>
            <p:ph idx="1" type="body"/>
          </p:nvPr>
        </p:nvSpPr>
        <p:spPr>
          <a:xfrm>
            <a:off x="713075" y="2989350"/>
            <a:ext cx="10900500" cy="35031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Creates a gathering space for residents and area visitors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Brings outside residents into the downtown area</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Fees from swimming pool can provide additional revenue</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Help retain portion of $12 million leaking out of community</a:t>
            </a:r>
            <a:endParaRPr>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62" name="Shape 462"/>
        <p:cNvGrpSpPr/>
        <p:nvPr/>
      </p:nvGrpSpPr>
      <p:grpSpPr>
        <a:xfrm>
          <a:off x="0" y="0"/>
          <a:ext cx="0" cy="0"/>
          <a:chOff x="0" y="0"/>
          <a:chExt cx="0" cy="0"/>
        </a:xfrm>
      </p:grpSpPr>
      <p:sp>
        <p:nvSpPr>
          <p:cNvPr id="463" name="Shape 46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a:t>
            </a:r>
            <a:r>
              <a:rPr lang="en-US">
                <a:solidFill>
                  <a:srgbClr val="ACD58D"/>
                </a:solidFill>
                <a:latin typeface="Bookman Old Style"/>
                <a:ea typeface="Bookman Old Style"/>
                <a:cs typeface="Bookman Old Style"/>
                <a:sym typeface="Bookman Old Style"/>
              </a:rPr>
              <a: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464" name="Shape 464"/>
          <p:cNvGraphicFramePr/>
          <p:nvPr/>
        </p:nvGraphicFramePr>
        <p:xfrm>
          <a:off x="1225788" y="2378276"/>
          <a:ext cx="3000000" cy="3000000"/>
        </p:xfrm>
        <a:graphic>
          <a:graphicData uri="http://schemas.openxmlformats.org/drawingml/2006/table">
            <a:tbl>
              <a:tblPr>
                <a:noFill/>
                <a:tableStyleId>{2DC37B69-B0D3-411D-B0AC-8B78E973675B}</a:tableStyleId>
              </a:tblPr>
              <a:tblGrid>
                <a:gridCol w="2056350"/>
                <a:gridCol w="2014175"/>
                <a:gridCol w="1098175"/>
                <a:gridCol w="3178025"/>
                <a:gridCol w="1509150"/>
              </a:tblGrid>
              <a:tr h="5835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Component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lang="en-US" sz="2400">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0314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a:solidFill>
                            <a:srgbClr val="FFFFFF"/>
                          </a:solidFill>
                          <a:latin typeface="Bookman Old Style"/>
                          <a:ea typeface="Bookman Old Style"/>
                          <a:cs typeface="Bookman Old Style"/>
                          <a:sym typeface="Bookman Old Style"/>
                        </a:rPr>
                        <a:t>Community Swimming Pool</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 Parks Board, Redevelopment Commission</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TBD</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Crowdfunding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69" name="Shape 469"/>
        <p:cNvGrpSpPr/>
        <p:nvPr/>
      </p:nvGrpSpPr>
      <p:grpSpPr>
        <a:xfrm>
          <a:off x="0" y="0"/>
          <a:ext cx="0" cy="0"/>
          <a:chOff x="0" y="0"/>
          <a:chExt cx="0" cy="0"/>
        </a:xfrm>
      </p:grpSpPr>
      <p:sp>
        <p:nvSpPr>
          <p:cNvPr id="470" name="Shape 47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Public Art </a:t>
            </a:r>
            <a:endParaRPr b="0" i="0" sz="4400" u="none" cap="none" strike="noStrike">
              <a:solidFill>
                <a:srgbClr val="ACD58D"/>
              </a:solidFill>
              <a:latin typeface="Bookman Old Style"/>
              <a:ea typeface="Bookman Old Style"/>
              <a:cs typeface="Bookman Old Style"/>
              <a:sym typeface="Bookman Old Style"/>
            </a:endParaRPr>
          </a:p>
        </p:txBody>
      </p:sp>
      <p:sp>
        <p:nvSpPr>
          <p:cNvPr id="471" name="Shape 471"/>
          <p:cNvSpPr txBox="1"/>
          <p:nvPr>
            <p:ph idx="1" type="body"/>
          </p:nvPr>
        </p:nvSpPr>
        <p:spPr>
          <a:xfrm>
            <a:off x="838200" y="1565775"/>
            <a:ext cx="10515600" cy="4351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1000"/>
              </a:spcBef>
              <a:spcAft>
                <a:spcPts val="0"/>
              </a:spcAft>
              <a:buClr>
                <a:schemeClr val="dk1"/>
              </a:buClr>
              <a:buSzPts val="2800"/>
              <a:buFont typeface="Arial"/>
              <a:buNone/>
            </a:pPr>
            <a:r>
              <a:rPr b="0" i="1" lang="en-US" sz="2000" u="none" cap="none" strike="noStrike">
                <a:solidFill>
                  <a:srgbClr val="ACD58D"/>
                </a:solidFill>
                <a:latin typeface="Bookman Old Style"/>
                <a:ea typeface="Bookman Old Style"/>
                <a:cs typeface="Bookman Old Style"/>
                <a:sym typeface="Bookman Old Style"/>
              </a:rPr>
              <a:t>“</a:t>
            </a:r>
            <a:r>
              <a:rPr i="1" lang="en-US" sz="2000">
                <a:solidFill>
                  <a:srgbClr val="ACD58D"/>
                </a:solidFill>
                <a:latin typeface="Bookman Old Style"/>
                <a:ea typeface="Bookman Old Style"/>
                <a:cs typeface="Bookman Old Style"/>
                <a:sym typeface="Bookman Old Style"/>
              </a:rPr>
              <a:t>My other reason is it will be beautiful! It’s going to be nice to look at.</a:t>
            </a:r>
            <a:r>
              <a:rPr b="0" i="1" lang="en-US" sz="2000" u="none" cap="none" strike="noStrike">
                <a:solidFill>
                  <a:srgbClr val="ACD58D"/>
                </a:solidFill>
                <a:latin typeface="Bookman Old Style"/>
                <a:ea typeface="Bookman Old Style"/>
                <a:cs typeface="Bookman Old Style"/>
                <a:sym typeface="Bookman Old Style"/>
              </a:rPr>
              <a:t>” </a:t>
            </a:r>
            <a:endParaRPr b="0" i="1" sz="2000" u="none" cap="none" strike="noStrike">
              <a:solidFill>
                <a:srgbClr val="ACD58D"/>
              </a:solidFill>
              <a:latin typeface="Bookman Old Style"/>
              <a:ea typeface="Bookman Old Style"/>
              <a:cs typeface="Bookman Old Style"/>
              <a:sym typeface="Bookman Old Style"/>
            </a:endParaRPr>
          </a:p>
          <a:p>
            <a:pPr indent="0" lvl="0" marL="0" marR="0" rtl="0" algn="ctr">
              <a:lnSpc>
                <a:spcPct val="90000"/>
              </a:lnSpc>
              <a:spcBef>
                <a:spcPts val="1000"/>
              </a:spcBef>
              <a:spcAft>
                <a:spcPts val="0"/>
              </a:spcAft>
              <a:buClr>
                <a:schemeClr val="dk1"/>
              </a:buClr>
              <a:buSzPts val="2800"/>
              <a:buFont typeface="Arial"/>
              <a:buNone/>
            </a:pPr>
            <a:r>
              <a:rPr b="0" i="0" lang="en-US" sz="2000" u="none" cap="none" strike="noStrike">
                <a:solidFill>
                  <a:srgbClr val="ACD58D"/>
                </a:solidFill>
                <a:latin typeface="Bookman Old Style"/>
                <a:ea typeface="Bookman Old Style"/>
                <a:cs typeface="Bookman Old Style"/>
                <a:sym typeface="Bookman Old Style"/>
              </a:rPr>
              <a:t>– </a:t>
            </a:r>
            <a:r>
              <a:rPr lang="en-US" sz="2000">
                <a:solidFill>
                  <a:srgbClr val="ACD58D"/>
                </a:solidFill>
                <a:latin typeface="Bookman Old Style"/>
                <a:ea typeface="Bookman Old Style"/>
                <a:cs typeface="Bookman Old Style"/>
                <a:sym typeface="Bookman Old Style"/>
              </a:rPr>
              <a:t>Elizabeth L., Elementary Student</a:t>
            </a:r>
            <a:endParaRPr b="0" i="0" sz="2000" u="none" cap="none" strike="noStrike">
              <a:solidFill>
                <a:srgbClr val="ACD58D"/>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a:solidFill>
                <a:srgbClr val="ACD58D"/>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chemeClr val="lt1"/>
                </a:solidFill>
                <a:latin typeface="Bookman Old Style"/>
                <a:ea typeface="Bookman Old Style"/>
                <a:cs typeface="Bookman Old Style"/>
                <a:sym typeface="Bookman Old Style"/>
              </a:rPr>
              <a:t>The Public </a:t>
            </a:r>
            <a:r>
              <a:rPr lang="en-US" sz="2400">
                <a:solidFill>
                  <a:schemeClr val="lt1"/>
                </a:solidFill>
                <a:latin typeface="Bookman Old Style"/>
                <a:ea typeface="Bookman Old Style"/>
                <a:cs typeface="Bookman Old Style"/>
                <a:sym typeface="Bookman Old Style"/>
              </a:rPr>
              <a:t>A</a:t>
            </a:r>
            <a:r>
              <a:rPr b="0" i="0" lang="en-US" sz="2400" u="none" cap="none" strike="noStrike">
                <a:solidFill>
                  <a:schemeClr val="lt1"/>
                </a:solidFill>
                <a:latin typeface="Bookman Old Style"/>
                <a:ea typeface="Bookman Old Style"/>
                <a:cs typeface="Bookman Old Style"/>
                <a:sym typeface="Bookman Old Style"/>
              </a:rPr>
              <a:t>rt initiative:</a:t>
            </a:r>
            <a:endParaRPr sz="2400">
              <a:solidFill>
                <a:schemeClr val="lt1"/>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ABD58D"/>
              </a:buClr>
              <a:buSzPts val="2400"/>
              <a:buFont typeface="Bookman Old Style"/>
              <a:buChar char="•"/>
            </a:pPr>
            <a:r>
              <a:rPr lang="en-US" sz="2400">
                <a:solidFill>
                  <a:srgbClr val="ABD58D"/>
                </a:solidFill>
                <a:latin typeface="Bookman Old Style"/>
                <a:ea typeface="Bookman Old Style"/>
                <a:cs typeface="Bookman Old Style"/>
                <a:sym typeface="Bookman Old Style"/>
              </a:rPr>
              <a:t>O</a:t>
            </a:r>
            <a:r>
              <a:rPr b="0" i="0" lang="en-US" sz="2400" u="none" cap="none" strike="noStrike">
                <a:solidFill>
                  <a:srgbClr val="ABD58D"/>
                </a:solidFill>
                <a:latin typeface="Bookman Old Style"/>
                <a:ea typeface="Bookman Old Style"/>
                <a:cs typeface="Bookman Old Style"/>
                <a:sym typeface="Bookman Old Style"/>
              </a:rPr>
              <a:t>ne gallery in an </a:t>
            </a:r>
            <a:r>
              <a:rPr lang="en-US" sz="2400">
                <a:solidFill>
                  <a:srgbClr val="ABD58D"/>
                </a:solidFill>
                <a:latin typeface="Bookman Old Style"/>
                <a:ea typeface="Bookman Old Style"/>
                <a:cs typeface="Bookman Old Style"/>
                <a:sym typeface="Bookman Old Style"/>
              </a:rPr>
              <a:t>existing</a:t>
            </a:r>
            <a:r>
              <a:rPr b="0" i="0" lang="en-US" sz="2400" u="none" cap="none" strike="noStrike">
                <a:solidFill>
                  <a:srgbClr val="ABD58D"/>
                </a:solidFill>
                <a:latin typeface="Bookman Old Style"/>
                <a:ea typeface="Bookman Old Style"/>
                <a:cs typeface="Bookman Old Style"/>
                <a:sym typeface="Bookman Old Style"/>
              </a:rPr>
              <a:t> building downtown</a:t>
            </a:r>
            <a:r>
              <a:rPr lang="en-US" sz="2400">
                <a:solidFill>
                  <a:srgbClr val="ABD58D"/>
                </a:solidFill>
                <a:latin typeface="Bookman Old Style"/>
                <a:ea typeface="Bookman Old Style"/>
                <a:cs typeface="Bookman Old Style"/>
                <a:sym typeface="Bookman Old Style"/>
              </a:rPr>
              <a:t> </a:t>
            </a:r>
            <a:endParaRPr sz="2400">
              <a:solidFill>
                <a:srgbClr val="ABD58D"/>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ABD58D"/>
              </a:buClr>
              <a:buSzPts val="2400"/>
              <a:buFont typeface="Bookman Old Style"/>
              <a:buChar char="•"/>
            </a:pPr>
            <a:r>
              <a:rPr lang="en-US" sz="2400">
                <a:solidFill>
                  <a:srgbClr val="ABD58D"/>
                </a:solidFill>
                <a:latin typeface="Bookman Old Style"/>
                <a:ea typeface="Bookman Old Style"/>
                <a:cs typeface="Bookman Old Style"/>
                <a:sym typeface="Bookman Old Style"/>
              </a:rPr>
              <a:t>One gallery</a:t>
            </a:r>
            <a:r>
              <a:rPr b="0" i="0" lang="en-US" sz="2400" u="none" cap="none" strike="noStrike">
                <a:solidFill>
                  <a:srgbClr val="ABD58D"/>
                </a:solidFill>
                <a:latin typeface="Bookman Old Style"/>
                <a:ea typeface="Bookman Old Style"/>
                <a:cs typeface="Bookman Old Style"/>
                <a:sym typeface="Bookman Old Style"/>
              </a:rPr>
              <a:t> in a train car by the depot</a:t>
            </a:r>
            <a:endParaRPr sz="2400">
              <a:solidFill>
                <a:srgbClr val="ABD58D"/>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ABD58D"/>
              </a:buClr>
              <a:buSzPts val="2400"/>
              <a:buFont typeface="Bookman Old Style"/>
              <a:buChar char="•"/>
            </a:pPr>
            <a:r>
              <a:rPr lang="en-US" sz="2400">
                <a:solidFill>
                  <a:srgbClr val="ABD58D"/>
                </a:solidFill>
                <a:latin typeface="Bookman Old Style"/>
                <a:ea typeface="Bookman Old Style"/>
                <a:cs typeface="Bookman Old Style"/>
                <a:sym typeface="Bookman Old Style"/>
              </a:rPr>
              <a:t>Four </a:t>
            </a:r>
            <a:r>
              <a:rPr b="0" i="0" lang="en-US" sz="2400" u="none" cap="none" strike="noStrike">
                <a:solidFill>
                  <a:srgbClr val="ABD58D"/>
                </a:solidFill>
                <a:latin typeface="Bookman Old Style"/>
                <a:ea typeface="Bookman Old Style"/>
                <a:cs typeface="Bookman Old Style"/>
                <a:sym typeface="Bookman Old Style"/>
              </a:rPr>
              <a:t>public art </a:t>
            </a:r>
            <a:r>
              <a:rPr lang="en-US" sz="2400">
                <a:solidFill>
                  <a:srgbClr val="ABD58D"/>
                </a:solidFill>
                <a:latin typeface="Bookman Old Style"/>
                <a:ea typeface="Bookman Old Style"/>
                <a:cs typeface="Bookman Old Style"/>
                <a:sym typeface="Bookman Old Style"/>
              </a:rPr>
              <a:t>features</a:t>
            </a:r>
            <a:r>
              <a:rPr b="0" i="0" lang="en-US" sz="2400" u="none" cap="none" strike="noStrike">
                <a:solidFill>
                  <a:srgbClr val="ABD58D"/>
                </a:solidFill>
                <a:latin typeface="Bookman Old Style"/>
                <a:ea typeface="Bookman Old Style"/>
                <a:cs typeface="Bookman Old Style"/>
                <a:sym typeface="Bookman Old Style"/>
              </a:rPr>
              <a:t> including both murals and </a:t>
            </a:r>
            <a:r>
              <a:rPr lang="en-US" sz="2400">
                <a:solidFill>
                  <a:srgbClr val="ABD58D"/>
                </a:solidFill>
                <a:latin typeface="Bookman Old Style"/>
                <a:ea typeface="Bookman Old Style"/>
                <a:cs typeface="Bookman Old Style"/>
                <a:sym typeface="Bookman Old Style"/>
              </a:rPr>
              <a:t>sculptures</a:t>
            </a:r>
            <a:endParaRPr b="0" i="0" sz="2400" u="none" cap="none" strike="noStrike">
              <a:solidFill>
                <a:srgbClr val="ABD58D"/>
              </a:solidFill>
              <a:latin typeface="Bookman Old Style"/>
              <a:ea typeface="Bookman Old Style"/>
              <a:cs typeface="Bookman Old Style"/>
              <a:sym typeface="Bookman Old Styl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76" name="Shape 476"/>
        <p:cNvGrpSpPr/>
        <p:nvPr/>
      </p:nvGrpSpPr>
      <p:grpSpPr>
        <a:xfrm>
          <a:off x="0" y="0"/>
          <a:ext cx="0" cy="0"/>
          <a:chOff x="0" y="0"/>
          <a:chExt cx="0" cy="0"/>
        </a:xfrm>
      </p:grpSpPr>
      <p:sp>
        <p:nvSpPr>
          <p:cNvPr id="477" name="Shape 477"/>
          <p:cNvSpPr txBox="1"/>
          <p:nvPr>
            <p:ph type="title"/>
          </p:nvPr>
        </p:nvSpPr>
        <p:spPr>
          <a:xfrm>
            <a:off x="838200" y="-1587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Potential Public Art Locations</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pic>
        <p:nvPicPr>
          <p:cNvPr id="478" name="Shape 478"/>
          <p:cNvPicPr preferRelativeResize="0"/>
          <p:nvPr/>
        </p:nvPicPr>
        <p:blipFill rotWithShape="1">
          <a:blip r:embed="rId3">
            <a:alphaModFix/>
          </a:blip>
          <a:srcRect b="0" l="0" r="0" t="0"/>
          <a:stretch/>
        </p:blipFill>
        <p:spPr>
          <a:xfrm>
            <a:off x="3530600" y="1041975"/>
            <a:ext cx="5130801" cy="57194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83" name="Shape 483"/>
        <p:cNvGrpSpPr/>
        <p:nvPr/>
      </p:nvGrpSpPr>
      <p:grpSpPr>
        <a:xfrm>
          <a:off x="0" y="0"/>
          <a:ext cx="0" cy="0"/>
          <a:chOff x="0" y="0"/>
          <a:chExt cx="0" cy="0"/>
        </a:xfrm>
      </p:grpSpPr>
      <p:sp>
        <p:nvSpPr>
          <p:cNvPr id="484" name="Shape 48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485" name="Shape 485"/>
          <p:cNvSpPr txBox="1"/>
          <p:nvPr>
            <p:ph idx="1" type="body"/>
          </p:nvPr>
        </p:nvSpPr>
        <p:spPr>
          <a:xfrm>
            <a:off x="838200" y="1883200"/>
            <a:ext cx="10900500" cy="43401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Makes community </a:t>
            </a:r>
            <a:r>
              <a:rPr lang="en-US">
                <a:solidFill>
                  <a:srgbClr val="FFFFFF"/>
                </a:solidFill>
                <a:latin typeface="Bookman Old Style"/>
                <a:ea typeface="Bookman Old Style"/>
                <a:cs typeface="Bookman Old Style"/>
                <a:sym typeface="Bookman Old Style"/>
              </a:rPr>
              <a:t>aesthetically</a:t>
            </a:r>
            <a:r>
              <a:rPr lang="en-US">
                <a:solidFill>
                  <a:srgbClr val="FFFFFF"/>
                </a:solidFill>
                <a:latin typeface="Bookman Old Style"/>
                <a:ea typeface="Bookman Old Style"/>
                <a:cs typeface="Bookman Old Style"/>
                <a:sym typeface="Bookman Old Style"/>
              </a:rPr>
              <a:t> pleasing</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Highlight community’s history and heritage</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Assist in branding the community</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Fosters community engagement</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Engages local artists</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90" name="Shape 490"/>
        <p:cNvGrpSpPr/>
        <p:nvPr/>
      </p:nvGrpSpPr>
      <p:grpSpPr>
        <a:xfrm>
          <a:off x="0" y="0"/>
          <a:ext cx="0" cy="0"/>
          <a:chOff x="0" y="0"/>
          <a:chExt cx="0" cy="0"/>
        </a:xfrm>
      </p:grpSpPr>
      <p:sp>
        <p:nvSpPr>
          <p:cNvPr id="491" name="Shape 491"/>
          <p:cNvSpPr txBox="1"/>
          <p:nvPr>
            <p:ph type="title"/>
          </p:nvPr>
        </p:nvSpPr>
        <p:spPr>
          <a:xfrm>
            <a:off x="838200" y="2310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Public Art </a:t>
            </a:r>
            <a:r>
              <a:rPr lang="en-US">
                <a:solidFill>
                  <a:srgbClr val="ACD58D"/>
                </a:solidFill>
                <a:latin typeface="Bookman Old Style"/>
                <a:ea typeface="Bookman Old Style"/>
                <a:cs typeface="Bookman Old Style"/>
                <a:sym typeface="Bookman Old Style"/>
              </a:rPr>
              <a:t>Installations</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pic>
        <p:nvPicPr>
          <p:cNvPr id="492" name="Shape 492"/>
          <p:cNvPicPr preferRelativeResize="0"/>
          <p:nvPr/>
        </p:nvPicPr>
        <p:blipFill rotWithShape="1">
          <a:blip r:embed="rId3">
            <a:alphaModFix/>
          </a:blip>
          <a:srcRect b="0" l="0" r="0" t="0"/>
          <a:stretch/>
        </p:blipFill>
        <p:spPr>
          <a:xfrm>
            <a:off x="6376000" y="2100587"/>
            <a:ext cx="5708650" cy="3247700"/>
          </a:xfrm>
          <a:prstGeom prst="rect">
            <a:avLst/>
          </a:prstGeom>
          <a:noFill/>
          <a:ln>
            <a:noFill/>
          </a:ln>
        </p:spPr>
      </p:pic>
      <p:pic>
        <p:nvPicPr>
          <p:cNvPr id="493" name="Shape 493"/>
          <p:cNvPicPr preferRelativeResize="0"/>
          <p:nvPr/>
        </p:nvPicPr>
        <p:blipFill rotWithShape="1">
          <a:blip r:embed="rId4">
            <a:alphaModFix/>
          </a:blip>
          <a:srcRect b="0" l="0" r="0" t="0"/>
          <a:stretch/>
        </p:blipFill>
        <p:spPr>
          <a:xfrm>
            <a:off x="545038" y="1556723"/>
            <a:ext cx="4691848" cy="2458726"/>
          </a:xfrm>
          <a:prstGeom prst="rect">
            <a:avLst/>
          </a:prstGeom>
          <a:noFill/>
          <a:ln>
            <a:noFill/>
          </a:ln>
        </p:spPr>
      </p:pic>
      <p:pic>
        <p:nvPicPr>
          <p:cNvPr id="494" name="Shape 494"/>
          <p:cNvPicPr preferRelativeResize="0"/>
          <p:nvPr/>
        </p:nvPicPr>
        <p:blipFill>
          <a:blip r:embed="rId5">
            <a:alphaModFix/>
          </a:blip>
          <a:stretch>
            <a:fillRect/>
          </a:stretch>
        </p:blipFill>
        <p:spPr>
          <a:xfrm>
            <a:off x="952238" y="4212800"/>
            <a:ext cx="3877449" cy="2514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499" name="Shape 499"/>
        <p:cNvGrpSpPr/>
        <p:nvPr/>
      </p:nvGrpSpPr>
      <p:grpSpPr>
        <a:xfrm>
          <a:off x="0" y="0"/>
          <a:ext cx="0" cy="0"/>
          <a:chOff x="0" y="0"/>
          <a:chExt cx="0" cy="0"/>
        </a:xfrm>
      </p:grpSpPr>
      <p:sp>
        <p:nvSpPr>
          <p:cNvPr id="500" name="Shape 50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Costs, Partners, and Priority</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sp>
        <p:nvSpPr>
          <p:cNvPr id="501" name="Shape 50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br>
              <a:rPr b="0" i="0" lang="en-U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graphicFrame>
        <p:nvGraphicFramePr>
          <p:cNvPr id="502" name="Shape 502"/>
          <p:cNvGraphicFramePr/>
          <p:nvPr/>
        </p:nvGraphicFramePr>
        <p:xfrm>
          <a:off x="573396" y="1515672"/>
          <a:ext cx="3000000" cy="3000000"/>
        </p:xfrm>
        <a:graphic>
          <a:graphicData uri="http://schemas.openxmlformats.org/drawingml/2006/table">
            <a:tbl>
              <a:tblPr>
                <a:noFill/>
                <a:tableStyleId>{2DC37B69-B0D3-411D-B0AC-8B78E973675B}</a:tableStyleId>
              </a:tblPr>
              <a:tblGrid>
                <a:gridCol w="2739875"/>
                <a:gridCol w="2788375"/>
                <a:gridCol w="1614225"/>
                <a:gridCol w="2158100"/>
                <a:gridCol w="1479850"/>
              </a:tblGrid>
              <a:tr h="840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3238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Murals/ Installations per piece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Auburn Arts Commission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$5,000 - $10,000</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Crowd</a:t>
                      </a:r>
                      <a:r>
                        <a:rPr lang="en-US" sz="1800">
                          <a:solidFill>
                            <a:srgbClr val="FFFFFF"/>
                          </a:solidFill>
                          <a:latin typeface="Bookman Old Style"/>
                          <a:ea typeface="Bookman Old Style"/>
                          <a:cs typeface="Bookman Old Style"/>
                          <a:sym typeface="Bookman Old Style"/>
                        </a:rPr>
                        <a:t>f</a:t>
                      </a:r>
                      <a:r>
                        <a:rPr b="0" lang="en-US" sz="1800" u="none" cap="none" strike="noStrike">
                          <a:solidFill>
                            <a:srgbClr val="FFFFFF"/>
                          </a:solidFill>
                          <a:latin typeface="Bookman Old Style"/>
                          <a:ea typeface="Bookman Old Style"/>
                          <a:cs typeface="Bookman Old Style"/>
                          <a:sym typeface="Bookman Old Style"/>
                        </a:rPr>
                        <a:t>unding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Medium</a:t>
                      </a:r>
                      <a:r>
                        <a:rPr b="0" lang="en-US" sz="1800" u="none" cap="none" strike="noStrike">
                          <a:solidFill>
                            <a:srgbClr val="FFFFFF"/>
                          </a:solidFill>
                          <a:latin typeface="Bookman Old Style"/>
                          <a:ea typeface="Bookman Old Style"/>
                          <a:cs typeface="Bookman Old Style"/>
                          <a:sym typeface="Bookman Old Style"/>
                        </a:rPr>
                        <a:t>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1307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Train Gallery</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Auburn Arts Commission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a:t>
                      </a:r>
                      <a:r>
                        <a:rPr b="0" lang="en-US" sz="1800" u="none" cap="none" strike="noStrike">
                          <a:solidFill>
                            <a:srgbClr val="FFFFFF"/>
                          </a:solidFill>
                          <a:latin typeface="Bookman Old Style"/>
                          <a:ea typeface="Bookman Old Style"/>
                          <a:cs typeface="Bookman Old Style"/>
                          <a:sym typeface="Bookman Old Style"/>
                        </a:rPr>
                        <a:t>15,000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PBIF</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Low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2963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rgbClr val="FFFFFF"/>
                          </a:solidFill>
                          <a:latin typeface="Bookman Old Style"/>
                          <a:ea typeface="Bookman Old Style"/>
                          <a:cs typeface="Bookman Old Style"/>
                          <a:sym typeface="Bookman Old Style"/>
                        </a:rPr>
                        <a:t>Downtown Gallery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Auburn Arts Commission</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$500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Crowd</a:t>
                      </a:r>
                      <a:r>
                        <a:rPr lang="en-US" sz="1800">
                          <a:solidFill>
                            <a:srgbClr val="FFFFFF"/>
                          </a:solidFill>
                          <a:latin typeface="Bookman Old Style"/>
                          <a:ea typeface="Bookman Old Style"/>
                          <a:cs typeface="Bookman Old Style"/>
                          <a:sym typeface="Bookman Old Style"/>
                        </a:rPr>
                        <a:t>f</a:t>
                      </a:r>
                      <a:r>
                        <a:rPr b="0" lang="en-US" sz="1800" u="none" cap="none" strike="noStrike">
                          <a:solidFill>
                            <a:srgbClr val="FFFFFF"/>
                          </a:solidFill>
                          <a:latin typeface="Bookman Old Style"/>
                          <a:ea typeface="Bookman Old Style"/>
                          <a:cs typeface="Bookman Old Style"/>
                          <a:sym typeface="Bookman Old Style"/>
                        </a:rPr>
                        <a:t>unding</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High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56" name="Shape 156"/>
        <p:cNvGrpSpPr/>
        <p:nvPr/>
      </p:nvGrpSpPr>
      <p:grpSpPr>
        <a:xfrm>
          <a:off x="0" y="0"/>
          <a:ext cx="0" cy="0"/>
          <a:chOff x="0" y="0"/>
          <a:chExt cx="0" cy="0"/>
        </a:xfrm>
      </p:grpSpPr>
      <p:sp>
        <p:nvSpPr>
          <p:cNvPr id="157" name="Shape 157"/>
          <p:cNvSpPr txBox="1"/>
          <p:nvPr>
            <p:ph type="title"/>
          </p:nvPr>
        </p:nvSpPr>
        <p:spPr>
          <a:xfrm>
            <a:off x="1413787" y="175132"/>
            <a:ext cx="9905998" cy="78790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Bookman Old Style"/>
              <a:buNone/>
            </a:pPr>
            <a:r>
              <a:rPr b="0" i="0" lang="en-US" sz="4400" u="none" cap="none" strike="noStrike">
                <a:solidFill>
                  <a:srgbClr val="ACD58D"/>
                </a:solidFill>
                <a:latin typeface="Bookman Old Style"/>
                <a:ea typeface="Bookman Old Style"/>
                <a:cs typeface="Bookman Old Style"/>
                <a:sym typeface="Bookman Old Style"/>
              </a:rPr>
              <a:t>Planning Process</a:t>
            </a:r>
            <a:endParaRPr b="0" i="0" sz="4400" u="none" cap="none" strike="noStrike">
              <a:solidFill>
                <a:srgbClr val="ACD58D"/>
              </a:solidFill>
              <a:latin typeface="Calibri"/>
              <a:ea typeface="Calibri"/>
              <a:cs typeface="Calibri"/>
              <a:sym typeface="Calibri"/>
            </a:endParaRPr>
          </a:p>
        </p:txBody>
      </p:sp>
      <p:grpSp>
        <p:nvGrpSpPr>
          <p:cNvPr id="158" name="Shape 158"/>
          <p:cNvGrpSpPr/>
          <p:nvPr/>
        </p:nvGrpSpPr>
        <p:grpSpPr>
          <a:xfrm>
            <a:off x="3596193" y="963684"/>
            <a:ext cx="5541185" cy="5632684"/>
            <a:chOff x="3048136" y="646"/>
            <a:chExt cx="5541185" cy="5632684"/>
          </a:xfrm>
        </p:grpSpPr>
        <p:sp>
          <p:nvSpPr>
            <p:cNvPr id="159" name="Shape 159"/>
            <p:cNvSpPr/>
            <p:nvPr/>
          </p:nvSpPr>
          <p:spPr>
            <a:xfrm>
              <a:off x="5060134" y="646"/>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Shape 160"/>
            <p:cNvSpPr txBox="1"/>
            <p:nvPr/>
          </p:nvSpPr>
          <p:spPr>
            <a:xfrm>
              <a:off x="5108275" y="48787"/>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1. Community Analysis</a:t>
              </a:r>
              <a:endParaRPr b="0" i="0" sz="1400" u="none" cap="none" strike="noStrike">
                <a:solidFill>
                  <a:srgbClr val="000000"/>
                </a:solidFill>
                <a:latin typeface="Arial"/>
                <a:ea typeface="Arial"/>
                <a:cs typeface="Arial"/>
                <a:sym typeface="Arial"/>
              </a:endParaRPr>
            </a:p>
          </p:txBody>
        </p:sp>
        <p:sp>
          <p:nvSpPr>
            <p:cNvPr id="161" name="Shape 161"/>
            <p:cNvSpPr/>
            <p:nvPr/>
          </p:nvSpPr>
          <p:spPr>
            <a:xfrm>
              <a:off x="3495473" y="493732"/>
              <a:ext cx="4646511" cy="4646511"/>
            </a:xfrm>
            <a:custGeom>
              <a:pathLst>
                <a:path extrusionOk="0" h="120000" w="120000">
                  <a:moveTo>
                    <a:pt x="84520" y="5239"/>
                  </a:moveTo>
                  <a:lnTo>
                    <a:pt x="84520" y="5239"/>
                  </a:lnTo>
                  <a:cubicBezTo>
                    <a:pt x="89433" y="7439"/>
                    <a:pt x="94028" y="10290"/>
                    <a:pt x="98181" y="13716"/>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Shape 162"/>
            <p:cNvSpPr/>
            <p:nvPr/>
          </p:nvSpPr>
          <p:spPr>
            <a:xfrm>
              <a:off x="7072133" y="1162274"/>
              <a:ext cx="1517188" cy="986172"/>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Shape 163"/>
            <p:cNvSpPr txBox="1"/>
            <p:nvPr/>
          </p:nvSpPr>
          <p:spPr>
            <a:xfrm>
              <a:off x="7120274"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2. Key Findings</a:t>
              </a:r>
              <a:endParaRPr b="0" i="0" sz="1400" u="none" cap="none" strike="noStrike">
                <a:solidFill>
                  <a:srgbClr val="000000"/>
                </a:solidFill>
                <a:latin typeface="Arial"/>
                <a:ea typeface="Arial"/>
                <a:cs typeface="Arial"/>
                <a:sym typeface="Arial"/>
              </a:endParaRPr>
            </a:p>
          </p:txBody>
        </p:sp>
        <p:sp>
          <p:nvSpPr>
            <p:cNvPr id="164" name="Shape 164"/>
            <p:cNvSpPr/>
            <p:nvPr/>
          </p:nvSpPr>
          <p:spPr>
            <a:xfrm>
              <a:off x="3495473" y="493732"/>
              <a:ext cx="4646511" cy="4646511"/>
            </a:xfrm>
            <a:custGeom>
              <a:pathLst>
                <a:path extrusionOk="0" h="120000" w="120000">
                  <a:moveTo>
                    <a:pt x="119065" y="49448"/>
                  </a:moveTo>
                  <a:cubicBezTo>
                    <a:pt x="120312" y="56427"/>
                    <a:pt x="120312" y="63572"/>
                    <a:pt x="119065" y="70552"/>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Shape 165"/>
            <p:cNvSpPr/>
            <p:nvPr/>
          </p:nvSpPr>
          <p:spPr>
            <a:xfrm>
              <a:off x="7072133" y="3485530"/>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Shape 166"/>
            <p:cNvSpPr txBox="1"/>
            <p:nvPr/>
          </p:nvSpPr>
          <p:spPr>
            <a:xfrm>
              <a:off x="7120274"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3. Alternative Strategies</a:t>
              </a:r>
              <a:endParaRPr b="0" i="0" sz="1400" u="none" cap="none" strike="noStrike">
                <a:solidFill>
                  <a:srgbClr val="000000"/>
                </a:solidFill>
                <a:latin typeface="Arial"/>
                <a:ea typeface="Arial"/>
                <a:cs typeface="Arial"/>
                <a:sym typeface="Arial"/>
              </a:endParaRPr>
            </a:p>
          </p:txBody>
        </p:sp>
        <p:sp>
          <p:nvSpPr>
            <p:cNvPr id="167" name="Shape 167"/>
            <p:cNvSpPr/>
            <p:nvPr/>
          </p:nvSpPr>
          <p:spPr>
            <a:xfrm>
              <a:off x="3495473" y="493732"/>
              <a:ext cx="4646511" cy="4646511"/>
            </a:xfrm>
            <a:custGeom>
              <a:pathLst>
                <a:path extrusionOk="0" h="120000" w="120000">
                  <a:moveTo>
                    <a:pt x="98181" y="106284"/>
                  </a:moveTo>
                  <a:cubicBezTo>
                    <a:pt x="94028" y="109710"/>
                    <a:pt x="89433" y="112561"/>
                    <a:pt x="84520" y="114761"/>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Shape 168"/>
            <p:cNvSpPr/>
            <p:nvPr/>
          </p:nvSpPr>
          <p:spPr>
            <a:xfrm>
              <a:off x="5060134" y="4647158"/>
              <a:ext cx="1517188" cy="986172"/>
            </a:xfrm>
            <a:prstGeom prst="roundRect">
              <a:avLst>
                <a:gd fmla="val 16667" name="adj"/>
              </a:avLst>
            </a:prstGeom>
            <a:solidFill>
              <a:srgbClr val="38562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Shape 169"/>
            <p:cNvSpPr txBox="1"/>
            <p:nvPr/>
          </p:nvSpPr>
          <p:spPr>
            <a:xfrm>
              <a:off x="5108275" y="4695299"/>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4. Action Plan</a:t>
              </a:r>
              <a:endParaRPr b="0" i="0" sz="1400" u="none" cap="none" strike="noStrike">
                <a:solidFill>
                  <a:srgbClr val="000000"/>
                </a:solidFill>
                <a:latin typeface="Arial"/>
                <a:ea typeface="Arial"/>
                <a:cs typeface="Arial"/>
                <a:sym typeface="Arial"/>
              </a:endParaRPr>
            </a:p>
          </p:txBody>
        </p:sp>
        <p:sp>
          <p:nvSpPr>
            <p:cNvPr id="170" name="Shape 170"/>
            <p:cNvSpPr/>
            <p:nvPr/>
          </p:nvSpPr>
          <p:spPr>
            <a:xfrm>
              <a:off x="3495473" y="493732"/>
              <a:ext cx="4646511" cy="4646511"/>
            </a:xfrm>
            <a:custGeom>
              <a:pathLst>
                <a:path extrusionOk="0" h="120000" w="120000">
                  <a:moveTo>
                    <a:pt x="35480" y="114761"/>
                  </a:moveTo>
                  <a:lnTo>
                    <a:pt x="35480" y="114761"/>
                  </a:lnTo>
                  <a:cubicBezTo>
                    <a:pt x="30567" y="112561"/>
                    <a:pt x="25972" y="109710"/>
                    <a:pt x="21819" y="106284"/>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Shape 171"/>
            <p:cNvSpPr/>
            <p:nvPr/>
          </p:nvSpPr>
          <p:spPr>
            <a:xfrm>
              <a:off x="3048136" y="3485530"/>
              <a:ext cx="1517188" cy="986172"/>
            </a:xfrm>
            <a:prstGeom prst="roundRect">
              <a:avLst>
                <a:gd fmla="val 16667" name="adj"/>
              </a:avLst>
            </a:prstGeom>
            <a:solidFill>
              <a:srgbClr val="757070"/>
            </a:solid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Shape 172"/>
            <p:cNvSpPr txBox="1"/>
            <p:nvPr/>
          </p:nvSpPr>
          <p:spPr>
            <a:xfrm>
              <a:off x="3096277" y="3533671"/>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5. Implementation</a:t>
              </a:r>
              <a:endParaRPr b="0" i="0" sz="1400" u="none" cap="none" strike="noStrike">
                <a:solidFill>
                  <a:srgbClr val="000000"/>
                </a:solidFill>
                <a:latin typeface="Arial"/>
                <a:ea typeface="Arial"/>
                <a:cs typeface="Arial"/>
                <a:sym typeface="Arial"/>
              </a:endParaRPr>
            </a:p>
          </p:txBody>
        </p:sp>
        <p:sp>
          <p:nvSpPr>
            <p:cNvPr id="173" name="Shape 173"/>
            <p:cNvSpPr/>
            <p:nvPr/>
          </p:nvSpPr>
          <p:spPr>
            <a:xfrm>
              <a:off x="3495473" y="493732"/>
              <a:ext cx="4646511" cy="4646511"/>
            </a:xfrm>
            <a:custGeom>
              <a:pathLst>
                <a:path extrusionOk="0" h="120000" w="120000">
                  <a:moveTo>
                    <a:pt x="935" y="70552"/>
                  </a:moveTo>
                  <a:lnTo>
                    <a:pt x="935" y="70552"/>
                  </a:lnTo>
                  <a:cubicBezTo>
                    <a:pt x="-312" y="63573"/>
                    <a:pt x="-312" y="56428"/>
                    <a:pt x="935" y="49448"/>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Shape 174"/>
            <p:cNvSpPr/>
            <p:nvPr/>
          </p:nvSpPr>
          <p:spPr>
            <a:xfrm>
              <a:off x="3048136" y="1162274"/>
              <a:ext cx="1517188" cy="986172"/>
            </a:xfrm>
            <a:prstGeom prst="roundRect">
              <a:avLst>
                <a:gd fmla="val 16667" name="adj"/>
              </a:avLst>
            </a:prstGeom>
            <a:solidFill>
              <a:srgbClr val="75707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Shape 175"/>
            <p:cNvSpPr txBox="1"/>
            <p:nvPr/>
          </p:nvSpPr>
          <p:spPr>
            <a:xfrm>
              <a:off x="3096277" y="1210415"/>
              <a:ext cx="1420906" cy="88989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rgbClr val="000000"/>
                </a:buClr>
                <a:buSzPts val="1050"/>
                <a:buFont typeface="Arial"/>
                <a:buNone/>
              </a:pPr>
              <a:r>
                <a:rPr b="0" i="0" lang="en-US" sz="1050" u="none" cap="none" strike="noStrike">
                  <a:solidFill>
                    <a:schemeClr val="lt1"/>
                  </a:solidFill>
                  <a:latin typeface="Bookman Old Style"/>
                  <a:ea typeface="Bookman Old Style"/>
                  <a:cs typeface="Bookman Old Style"/>
                  <a:sym typeface="Bookman Old Style"/>
                </a:rPr>
                <a:t>6. Feedback and Monitoring</a:t>
              </a:r>
              <a:endParaRPr b="0" i="0" sz="1000" u="none" cap="none" strike="noStrike">
                <a:solidFill>
                  <a:schemeClr val="lt1"/>
                </a:solidFill>
                <a:latin typeface="Bookman Old Style"/>
                <a:ea typeface="Bookman Old Style"/>
                <a:cs typeface="Bookman Old Style"/>
                <a:sym typeface="Bookman Old Style"/>
              </a:endParaRPr>
            </a:p>
          </p:txBody>
        </p:sp>
        <p:sp>
          <p:nvSpPr>
            <p:cNvPr id="176" name="Shape 176"/>
            <p:cNvSpPr/>
            <p:nvPr/>
          </p:nvSpPr>
          <p:spPr>
            <a:xfrm>
              <a:off x="3495473" y="493732"/>
              <a:ext cx="4646511" cy="4646511"/>
            </a:xfrm>
            <a:custGeom>
              <a:pathLst>
                <a:path extrusionOk="0" h="120000" w="120000">
                  <a:moveTo>
                    <a:pt x="21819" y="13716"/>
                  </a:moveTo>
                  <a:lnTo>
                    <a:pt x="21819" y="13716"/>
                  </a:lnTo>
                  <a:cubicBezTo>
                    <a:pt x="25972" y="10290"/>
                    <a:pt x="30567" y="7439"/>
                    <a:pt x="35480" y="5239"/>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06" name="Shape 506"/>
        <p:cNvGrpSpPr/>
        <p:nvPr/>
      </p:nvGrpSpPr>
      <p:grpSpPr>
        <a:xfrm>
          <a:off x="0" y="0"/>
          <a:ext cx="0" cy="0"/>
          <a:chOff x="0" y="0"/>
          <a:chExt cx="0" cy="0"/>
        </a:xfrm>
      </p:grpSpPr>
      <p:sp>
        <p:nvSpPr>
          <p:cNvPr id="507" name="Shape 507"/>
          <p:cNvSpPr txBox="1"/>
          <p:nvPr>
            <p:ph type="title"/>
          </p:nvPr>
        </p:nvSpPr>
        <p:spPr>
          <a:xfrm>
            <a:off x="838202" y="1437652"/>
            <a:ext cx="10515600" cy="2748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a:t>
            </a:r>
            <a:r>
              <a:rPr lang="en-US">
                <a:solidFill>
                  <a:srgbClr val="ACD58D"/>
                </a:solidFill>
                <a:latin typeface="Bookman Old Style"/>
                <a:ea typeface="Bookman Old Style"/>
                <a:cs typeface="Bookman Old Style"/>
                <a:sym typeface="Bookman Old Style"/>
              </a:rPr>
              <a:t>2</a:t>
            </a:r>
            <a:r>
              <a:rPr b="0" i="0" lang="en-US" sz="4400" u="none" cap="none" strike="noStrike">
                <a:solidFill>
                  <a:srgbClr val="ACD58D"/>
                </a:solidFill>
                <a:latin typeface="Bookman Old Style"/>
                <a:ea typeface="Bookman Old Style"/>
                <a:cs typeface="Bookman Old Style"/>
                <a:sym typeface="Bookman Old Style"/>
              </a:rPr>
              <a:t>:</a:t>
            </a:r>
            <a:endParaRPr b="0" i="0" sz="4400" u="none" cap="none" strike="noStrike">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br>
              <a:rPr b="0" i="0" lang="en-US" sz="4400" u="none" cap="none" strike="noStrike">
                <a:solidFill>
                  <a:srgbClr val="ACD58D"/>
                </a:solidFill>
                <a:latin typeface="Bookman Old Style"/>
                <a:ea typeface="Bookman Old Style"/>
                <a:cs typeface="Bookman Old Style"/>
                <a:sym typeface="Bookman Old Style"/>
              </a:rPr>
            </a:br>
            <a:r>
              <a:rPr lang="en-US" sz="8000">
                <a:solidFill>
                  <a:srgbClr val="FFFFFF"/>
                </a:solidFill>
                <a:latin typeface="Bookman Old Style"/>
                <a:ea typeface="Bookman Old Style"/>
                <a:cs typeface="Bookman Old Style"/>
                <a:sym typeface="Bookman Old Style"/>
              </a:rPr>
              <a:t>Policy</a:t>
            </a:r>
            <a:endParaRPr b="0" i="0" sz="80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11" name="Shape 511"/>
        <p:cNvGrpSpPr/>
        <p:nvPr/>
      </p:nvGrpSpPr>
      <p:grpSpPr>
        <a:xfrm>
          <a:off x="0" y="0"/>
          <a:ext cx="0" cy="0"/>
          <a:chOff x="0" y="0"/>
          <a:chExt cx="0" cy="0"/>
        </a:xfrm>
      </p:grpSpPr>
      <p:sp>
        <p:nvSpPr>
          <p:cNvPr id="512" name="Shape 5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5400" u="none" cap="none" strike="noStrike">
                <a:solidFill>
                  <a:srgbClr val="ACD58D"/>
                </a:solidFill>
                <a:latin typeface="Bookman Old Style"/>
                <a:ea typeface="Bookman Old Style"/>
                <a:cs typeface="Bookman Old Style"/>
                <a:sym typeface="Bookman Old Style"/>
              </a:rPr>
              <a:t>Policy Initiatives</a:t>
            </a:r>
            <a:endParaRPr b="0" i="0" sz="5400" u="none" cap="none" strike="noStrike">
              <a:solidFill>
                <a:srgbClr val="ACD58D"/>
              </a:solidFill>
              <a:latin typeface="Bookman Old Style"/>
              <a:ea typeface="Bookman Old Style"/>
              <a:cs typeface="Bookman Old Style"/>
              <a:sym typeface="Bookman Old Style"/>
            </a:endParaRPr>
          </a:p>
        </p:txBody>
      </p:sp>
      <p:sp>
        <p:nvSpPr>
          <p:cNvPr id="513" name="Shape 513"/>
          <p:cNvSpPr txBox="1"/>
          <p:nvPr>
            <p:ph idx="1" type="body"/>
          </p:nvPr>
        </p:nvSpPr>
        <p:spPr>
          <a:xfrm>
            <a:off x="751625" y="2065825"/>
            <a:ext cx="4990500" cy="3147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rgbClr val="FFFFFF"/>
              </a:buClr>
              <a:buSzPts val="2800"/>
              <a:buFont typeface="Arial"/>
              <a:buChar char="•"/>
            </a:pPr>
            <a:r>
              <a:rPr lang="en-US" sz="2400">
                <a:solidFill>
                  <a:srgbClr val="FFFFFF"/>
                </a:solidFill>
                <a:latin typeface="Bookman Old Style"/>
                <a:ea typeface="Bookman Old Style"/>
                <a:cs typeface="Bookman Old Style"/>
                <a:sym typeface="Bookman Old Style"/>
              </a:rPr>
              <a:t>Capital Improvement Plan</a:t>
            </a:r>
            <a:endParaRPr sz="2400">
              <a:solidFill>
                <a:srgbClr val="FFFFFF"/>
              </a:solidFill>
              <a:latin typeface="Bookman Old Style"/>
              <a:ea typeface="Bookman Old Style"/>
              <a:cs typeface="Bookman Old Style"/>
              <a:sym typeface="Bookman Old Style"/>
            </a:endParaRPr>
          </a:p>
          <a:p>
            <a:pPr indent="-228600" lvl="0" marL="228600" marR="0" rtl="0" algn="l">
              <a:lnSpc>
                <a:spcPct val="8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Economic Development</a:t>
            </a:r>
            <a:endParaRPr b="0" i="0" sz="2400" u="none" cap="none" strike="noStrike">
              <a:solidFill>
                <a:srgbClr val="FFFFFF"/>
              </a:solidFill>
              <a:latin typeface="Bookman Old Style"/>
              <a:ea typeface="Bookman Old Style"/>
              <a:cs typeface="Bookman Old Style"/>
              <a:sym typeface="Bookman Old Style"/>
            </a:endParaRPr>
          </a:p>
          <a:p>
            <a:pPr indent="-228600" lvl="1" marL="685800" marR="0" rtl="0" algn="l">
              <a:lnSpc>
                <a:spcPct val="80000"/>
              </a:lnSpc>
              <a:spcBef>
                <a:spcPts val="500"/>
              </a:spcBef>
              <a:spcAft>
                <a:spcPts val="0"/>
              </a:spcAft>
              <a:buClr>
                <a:srgbClr val="ABD58D"/>
              </a:buClr>
              <a:buSzPts val="2400"/>
              <a:buFont typeface="Arial"/>
              <a:buChar char="•"/>
            </a:pPr>
            <a:r>
              <a:rPr b="0" i="0" lang="en-US" sz="2000" u="none" cap="none" strike="noStrike">
                <a:solidFill>
                  <a:srgbClr val="ABD58D"/>
                </a:solidFill>
                <a:latin typeface="Bookman Old Style"/>
                <a:ea typeface="Bookman Old Style"/>
                <a:cs typeface="Bookman Old Style"/>
                <a:sym typeface="Bookman Old Style"/>
              </a:rPr>
              <a:t>Revolving Loan</a:t>
            </a:r>
            <a:endParaRPr b="0" i="0" sz="2000" u="none" cap="none" strike="noStrike">
              <a:solidFill>
                <a:srgbClr val="ABD58D"/>
              </a:solidFill>
              <a:latin typeface="Bookman Old Style"/>
              <a:ea typeface="Bookman Old Style"/>
              <a:cs typeface="Bookman Old Style"/>
              <a:sym typeface="Bookman Old Style"/>
            </a:endParaRPr>
          </a:p>
          <a:p>
            <a:pPr indent="-228600" lvl="1" marL="685800" marR="0" rtl="0" algn="l">
              <a:lnSpc>
                <a:spcPct val="80000"/>
              </a:lnSpc>
              <a:spcBef>
                <a:spcPts val="500"/>
              </a:spcBef>
              <a:spcAft>
                <a:spcPts val="0"/>
              </a:spcAft>
              <a:buClr>
                <a:srgbClr val="ABD58D"/>
              </a:buClr>
              <a:buSzPts val="2400"/>
              <a:buFont typeface="Arial"/>
              <a:buChar char="•"/>
            </a:pPr>
            <a:r>
              <a:rPr b="0" i="0" lang="en-US" sz="2000" u="none" cap="none" strike="noStrike">
                <a:solidFill>
                  <a:srgbClr val="ABD58D"/>
                </a:solidFill>
                <a:latin typeface="Bookman Old Style"/>
                <a:ea typeface="Bookman Old Style"/>
                <a:cs typeface="Bookman Old Style"/>
                <a:sym typeface="Bookman Old Style"/>
              </a:rPr>
              <a:t>Venture Capital</a:t>
            </a:r>
            <a:endParaRPr b="0" i="0" sz="2000" u="none" cap="none" strike="noStrike">
              <a:solidFill>
                <a:srgbClr val="ABD58D"/>
              </a:solidFill>
              <a:latin typeface="Bookman Old Style"/>
              <a:ea typeface="Bookman Old Style"/>
              <a:cs typeface="Bookman Old Style"/>
              <a:sym typeface="Bookman Old Style"/>
            </a:endParaRPr>
          </a:p>
          <a:p>
            <a:pPr indent="-228600" lvl="1" marL="685800" marR="0" rtl="0" algn="l">
              <a:lnSpc>
                <a:spcPct val="80000"/>
              </a:lnSpc>
              <a:spcBef>
                <a:spcPts val="500"/>
              </a:spcBef>
              <a:spcAft>
                <a:spcPts val="0"/>
              </a:spcAft>
              <a:buClr>
                <a:srgbClr val="ABD58D"/>
              </a:buClr>
              <a:buSzPts val="2400"/>
              <a:buFont typeface="Arial"/>
              <a:buChar char="•"/>
            </a:pPr>
            <a:r>
              <a:rPr b="0" i="0" lang="en-US" sz="2000" u="none" cap="none" strike="noStrike">
                <a:solidFill>
                  <a:srgbClr val="ABD58D"/>
                </a:solidFill>
                <a:latin typeface="Bookman Old Style"/>
                <a:ea typeface="Bookman Old Style"/>
                <a:cs typeface="Bookman Old Style"/>
                <a:sym typeface="Bookman Old Style"/>
              </a:rPr>
              <a:t>Fee Waivers (Utilities assistance)</a:t>
            </a:r>
            <a:endParaRPr b="0" i="0" sz="2000" u="none" cap="none" strike="noStrike">
              <a:solidFill>
                <a:srgbClr val="ABD58D"/>
              </a:solidFill>
              <a:latin typeface="Bookman Old Style"/>
              <a:ea typeface="Bookman Old Style"/>
              <a:cs typeface="Bookman Old Style"/>
              <a:sym typeface="Bookman Old Style"/>
            </a:endParaRPr>
          </a:p>
          <a:p>
            <a:pPr indent="-228600" lvl="1" marL="685800" marR="0" rtl="0" algn="l">
              <a:lnSpc>
                <a:spcPct val="80000"/>
              </a:lnSpc>
              <a:spcBef>
                <a:spcPts val="500"/>
              </a:spcBef>
              <a:spcAft>
                <a:spcPts val="0"/>
              </a:spcAft>
              <a:buClr>
                <a:srgbClr val="ABD58D"/>
              </a:buClr>
              <a:buSzPts val="2400"/>
              <a:buFont typeface="Arial"/>
              <a:buChar char="•"/>
            </a:pPr>
            <a:r>
              <a:rPr b="0" i="0" lang="en-US" sz="2000" u="none" cap="none" strike="noStrike">
                <a:solidFill>
                  <a:srgbClr val="ABD58D"/>
                </a:solidFill>
                <a:latin typeface="Bookman Old Style"/>
                <a:ea typeface="Bookman Old Style"/>
                <a:cs typeface="Bookman Old Style"/>
                <a:sym typeface="Bookman Old Style"/>
              </a:rPr>
              <a:t>Public Private Partnerships</a:t>
            </a:r>
            <a:endParaRPr b="0" i="0" sz="2400" u="none" cap="none" strike="noStrike">
              <a:solidFill>
                <a:srgbClr val="FFFFFF"/>
              </a:solidFill>
              <a:latin typeface="Bookman Old Style"/>
              <a:ea typeface="Bookman Old Style"/>
              <a:cs typeface="Bookman Old Style"/>
              <a:sym typeface="Bookman Old Style"/>
            </a:endParaRPr>
          </a:p>
        </p:txBody>
      </p:sp>
      <p:sp>
        <p:nvSpPr>
          <p:cNvPr id="514" name="Shape 514"/>
          <p:cNvSpPr txBox="1"/>
          <p:nvPr>
            <p:ph idx="1" type="body"/>
          </p:nvPr>
        </p:nvSpPr>
        <p:spPr>
          <a:xfrm>
            <a:off x="6348125" y="1940775"/>
            <a:ext cx="5655900" cy="2166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100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Business Incubator Space</a:t>
            </a:r>
            <a:endParaRPr b="0" i="0" sz="2400" u="none" cap="none" strike="noStrike">
              <a:solidFill>
                <a:srgbClr val="FFFFFF"/>
              </a:solidFill>
              <a:latin typeface="Bookman Old Style"/>
              <a:ea typeface="Bookman Old Style"/>
              <a:cs typeface="Bookman Old Style"/>
              <a:sym typeface="Bookman Old Style"/>
            </a:endParaRPr>
          </a:p>
          <a:p>
            <a:pPr indent="-203200" lvl="0" marL="228600" marR="0" rtl="0" algn="l">
              <a:lnSpc>
                <a:spcPct val="80000"/>
              </a:lnSpc>
              <a:spcBef>
                <a:spcPts val="100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Reuse of Existing Buildings</a:t>
            </a:r>
            <a:endParaRPr sz="2400">
              <a:solidFill>
                <a:srgbClr val="FFFFFF"/>
              </a:solidFill>
              <a:latin typeface="Bookman Old Style"/>
              <a:ea typeface="Bookman Old Style"/>
              <a:cs typeface="Bookman Old Style"/>
              <a:sym typeface="Bookman Old Style"/>
            </a:endParaRPr>
          </a:p>
          <a:p>
            <a:pPr indent="-228600" lvl="0" marL="228600" marR="0" rtl="0" algn="l">
              <a:lnSpc>
                <a:spcPct val="80000"/>
              </a:lnSpc>
              <a:spcBef>
                <a:spcPts val="100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Incentives for Restaurant and Grocery Store</a:t>
            </a:r>
            <a:endParaRPr b="0" i="0" sz="24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19" name="Shape 519"/>
        <p:cNvGrpSpPr/>
        <p:nvPr/>
      </p:nvGrpSpPr>
      <p:grpSpPr>
        <a:xfrm>
          <a:off x="0" y="0"/>
          <a:ext cx="0" cy="0"/>
          <a:chOff x="0" y="0"/>
          <a:chExt cx="0" cy="0"/>
        </a:xfrm>
      </p:grpSpPr>
      <p:sp>
        <p:nvSpPr>
          <p:cNvPr id="520" name="Shape 520"/>
          <p:cNvSpPr txBox="1"/>
          <p:nvPr>
            <p:ph type="title"/>
          </p:nvPr>
        </p:nvSpPr>
        <p:spPr>
          <a:xfrm>
            <a:off x="838200" y="1365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Policy Initiative 1:</a:t>
            </a:r>
            <a:br>
              <a:rPr b="0" i="0" lang="en-US" sz="4400" u="none" cap="none" strike="noStrike">
                <a:solidFill>
                  <a:srgbClr val="ACD58D"/>
                </a:solidFill>
                <a:latin typeface="Bookman Old Style"/>
                <a:ea typeface="Bookman Old Style"/>
                <a:cs typeface="Bookman Old Style"/>
                <a:sym typeface="Bookman Old Style"/>
              </a:rPr>
            </a:br>
            <a:r>
              <a:rPr b="0" i="0" lang="en-US" sz="4400" u="none" cap="none" strike="noStrike">
                <a:solidFill>
                  <a:srgbClr val="FFFFFF"/>
                </a:solidFill>
                <a:latin typeface="Bookman Old Style"/>
                <a:ea typeface="Bookman Old Style"/>
                <a:cs typeface="Bookman Old Style"/>
                <a:sym typeface="Bookman Old Style"/>
              </a:rPr>
              <a:t>Capital Improvement Plan</a:t>
            </a:r>
            <a:endParaRPr b="0" i="0" sz="4400" u="none" cap="none" strike="noStrike">
              <a:solidFill>
                <a:srgbClr val="FFFFFF"/>
              </a:solidFill>
              <a:latin typeface="Bookman Old Style"/>
              <a:ea typeface="Bookman Old Style"/>
              <a:cs typeface="Bookman Old Style"/>
              <a:sym typeface="Bookman Old Style"/>
            </a:endParaRPr>
          </a:p>
        </p:txBody>
      </p:sp>
      <p:sp>
        <p:nvSpPr>
          <p:cNvPr id="521" name="Shape 521"/>
          <p:cNvSpPr txBox="1"/>
          <p:nvPr>
            <p:ph idx="1" type="body"/>
          </p:nvPr>
        </p:nvSpPr>
        <p:spPr>
          <a:xfrm>
            <a:off x="838200" y="2636575"/>
            <a:ext cx="10515600" cy="37020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Multi-year infrastructure plan which prioritizes projects, plans funding, and sets a timeline for completing capital projects </a:t>
            </a:r>
            <a:endParaRPr>
              <a:solidFill>
                <a:srgbClr val="FFFFFF"/>
              </a:solidFill>
            </a:endParaRPr>
          </a:p>
          <a:p>
            <a:pPr indent="-228600" lvl="0" marL="457200" marR="0" rtl="0" algn="l">
              <a:lnSpc>
                <a:spcPct val="90000"/>
              </a:lnSpc>
              <a:spcBef>
                <a:spcPts val="0"/>
              </a:spcBef>
              <a:spcAft>
                <a:spcPts val="0"/>
              </a:spcAft>
              <a:buClr>
                <a:schemeClr val="dk1"/>
              </a:buClr>
              <a:buSzPts val="2800"/>
              <a:buFont typeface="Arial"/>
              <a:buNone/>
            </a:pPr>
            <a:r>
              <a:t/>
            </a:r>
            <a:endParaRPr b="0" i="0" sz="24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Capital projects are those which cost over $100,000 and have a lifespan of over 1 year </a:t>
            </a:r>
            <a:endParaRPr>
              <a:solidFill>
                <a:srgbClr val="FFFFFF"/>
              </a:solidFill>
            </a:endParaRPr>
          </a:p>
          <a:p>
            <a:pPr indent="-228600" lvl="0" marL="457200" marR="0" rtl="0" algn="l">
              <a:lnSpc>
                <a:spcPct val="90000"/>
              </a:lnSpc>
              <a:spcBef>
                <a:spcPts val="0"/>
              </a:spcBef>
              <a:spcAft>
                <a:spcPts val="0"/>
              </a:spcAft>
              <a:buClr>
                <a:schemeClr val="dk1"/>
              </a:buClr>
              <a:buSzPts val="2800"/>
              <a:buFont typeface="Arial"/>
              <a:buNone/>
            </a:pPr>
            <a:r>
              <a:t/>
            </a:r>
            <a:endParaRPr b="0" i="0" sz="24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Capital improvement plans ensure that thorough planning is done for these large projects and gives residents and business owners the direction for the community’s development</a:t>
            </a:r>
            <a:endParaRPr b="0" i="0" sz="2400" u="none" cap="none" strike="noStrike">
              <a:solidFill>
                <a:srgbClr val="FFFFFF"/>
              </a:solidFill>
              <a:latin typeface="Bookman Old Style"/>
              <a:ea typeface="Bookman Old Style"/>
              <a:cs typeface="Bookman Old Style"/>
              <a:sym typeface="Bookman Old Style"/>
            </a:endParaRPr>
          </a:p>
        </p:txBody>
      </p:sp>
      <p:sp>
        <p:nvSpPr>
          <p:cNvPr id="522" name="Shape 522"/>
          <p:cNvSpPr txBox="1"/>
          <p:nvPr/>
        </p:nvSpPr>
        <p:spPr>
          <a:xfrm>
            <a:off x="1460500" y="1210450"/>
            <a:ext cx="9014100" cy="1656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i="1" lang="en-US" sz="2000">
                <a:solidFill>
                  <a:srgbClr val="ACD58D"/>
                </a:solidFill>
                <a:latin typeface="Bookman Old Style"/>
                <a:ea typeface="Bookman Old Style"/>
                <a:cs typeface="Bookman Old Style"/>
                <a:sym typeface="Bookman Old Style"/>
              </a:rPr>
              <a:t>“We have to travel a long way to get food and it wastes our money!” </a:t>
            </a:r>
            <a:endParaRPr i="1" sz="2000">
              <a:solidFill>
                <a:srgbClr val="ACD58D"/>
              </a:solidFill>
              <a:latin typeface="Bookman Old Style"/>
              <a:ea typeface="Bookman Old Style"/>
              <a:cs typeface="Bookman Old Style"/>
              <a:sym typeface="Bookman Old Style"/>
            </a:endParaRPr>
          </a:p>
          <a:p>
            <a:pPr indent="0" lvl="0" marL="0" rtl="0" algn="ctr">
              <a:lnSpc>
                <a:spcPct val="90000"/>
              </a:lnSpc>
              <a:spcBef>
                <a:spcPts val="1000"/>
              </a:spcBef>
              <a:spcAft>
                <a:spcPts val="0"/>
              </a:spcAft>
              <a:buNone/>
            </a:pPr>
            <a:r>
              <a:rPr i="1" lang="en-US" sz="2000">
                <a:solidFill>
                  <a:srgbClr val="ACD58D"/>
                </a:solidFill>
                <a:latin typeface="Bookman Old Style"/>
                <a:ea typeface="Bookman Old Style"/>
                <a:cs typeface="Bookman Old Style"/>
                <a:sym typeface="Bookman Old Style"/>
              </a:rPr>
              <a:t>- Robby L.</a:t>
            </a:r>
            <a:r>
              <a:rPr i="1" lang="en-US" sz="1800">
                <a:solidFill>
                  <a:srgbClr val="ACD58D"/>
                </a:solidFill>
                <a:latin typeface="Bookman Old Style"/>
                <a:ea typeface="Bookman Old Style"/>
                <a:cs typeface="Bookman Old Style"/>
                <a:sym typeface="Bookman Old Style"/>
              </a:rPr>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27" name="Shape 527"/>
        <p:cNvGrpSpPr/>
        <p:nvPr/>
      </p:nvGrpSpPr>
      <p:grpSpPr>
        <a:xfrm>
          <a:off x="0" y="0"/>
          <a:ext cx="0" cy="0"/>
          <a:chOff x="0" y="0"/>
          <a:chExt cx="0" cy="0"/>
        </a:xfrm>
      </p:grpSpPr>
      <p:graphicFrame>
        <p:nvGraphicFramePr>
          <p:cNvPr id="528" name="Shape 528"/>
          <p:cNvGraphicFramePr/>
          <p:nvPr/>
        </p:nvGraphicFramePr>
        <p:xfrm>
          <a:off x="607774" y="267372"/>
          <a:ext cx="3000000" cy="3000000"/>
        </p:xfrm>
        <a:graphic>
          <a:graphicData uri="http://schemas.openxmlformats.org/drawingml/2006/table">
            <a:tbl>
              <a:tblPr>
                <a:noFill/>
                <a:tableStyleId>{2DC37B69-B0D3-411D-B0AC-8B78E973675B}</a:tableStyleId>
              </a:tblPr>
              <a:tblGrid>
                <a:gridCol w="2900575"/>
                <a:gridCol w="1574225"/>
                <a:gridCol w="1420875"/>
                <a:gridCol w="5244875"/>
              </a:tblGrid>
              <a:tr h="499875">
                <a:tc gridSpan="4">
                  <a:txBody>
                    <a:bodyPr>
                      <a:noAutofit/>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ACD58D"/>
                          </a:solidFill>
                          <a:latin typeface="Bookman Old Style"/>
                          <a:ea typeface="Bookman Old Style"/>
                          <a:cs typeface="Bookman Old Style"/>
                          <a:sym typeface="Bookman Old Style"/>
                        </a:rPr>
                        <a:t>Suggested Downtown Capital Projects</a:t>
                      </a:r>
                      <a:endParaRPr b="1" sz="1800" u="none" cap="none" strike="noStrike">
                        <a:solidFill>
                          <a:srgbClr val="ACD58D"/>
                        </a:solidFill>
                        <a:latin typeface="Bookman Old Style"/>
                        <a:ea typeface="Bookman Old Style"/>
                        <a:cs typeface="Bookman Old Style"/>
                        <a:sym typeface="Bookman Old Style"/>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ABD58D"/>
                      </a:solidFill>
                      <a:prstDash val="solid"/>
                      <a:round/>
                      <a:headEnd len="sm" w="sm" type="none"/>
                      <a:tailEnd len="sm" w="sm" type="none"/>
                    </a:lnB>
                  </a:tcPr>
                </a:tc>
                <a:tc hMerge="1"/>
                <a:tc hMerge="1"/>
                <a:tc hMerge="1"/>
              </a:tr>
              <a:tr h="79365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ABD58D"/>
                          </a:solidFill>
                          <a:latin typeface="Bookman Old Style"/>
                          <a:ea typeface="Bookman Old Style"/>
                          <a:cs typeface="Bookman Old Style"/>
                          <a:sym typeface="Bookman Old Style"/>
                        </a:rPr>
                        <a:t>Project </a:t>
                      </a:r>
                      <a:endParaRPr b="1" sz="18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ABD58D"/>
                          </a:solidFill>
                          <a:latin typeface="Bookman Old Style"/>
                          <a:ea typeface="Bookman Old Style"/>
                          <a:cs typeface="Bookman Old Style"/>
                          <a:sym typeface="Bookman Old Style"/>
                        </a:rPr>
                        <a:t>Suggested </a:t>
                      </a:r>
                      <a:endParaRPr b="1" sz="1800" u="none" cap="none" strike="noStrike">
                        <a:solidFill>
                          <a:srgbClr val="ABD58D"/>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ABD58D"/>
                          </a:solidFill>
                          <a:latin typeface="Bookman Old Style"/>
                          <a:ea typeface="Bookman Old Style"/>
                          <a:cs typeface="Bookman Old Style"/>
                          <a:sym typeface="Bookman Old Style"/>
                        </a:rPr>
                        <a:t>Timeline</a:t>
                      </a:r>
                      <a:endParaRPr b="1" sz="18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ABD58D"/>
                          </a:solidFill>
                          <a:latin typeface="Bookman Old Style"/>
                          <a:ea typeface="Bookman Old Style"/>
                          <a:cs typeface="Bookman Old Style"/>
                          <a:sym typeface="Bookman Old Style"/>
                        </a:rPr>
                        <a:t>Suggested Priority</a:t>
                      </a:r>
                      <a:endParaRPr b="1" sz="18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ABD58D"/>
                          </a:solidFill>
                          <a:latin typeface="Bookman Old Style"/>
                          <a:ea typeface="Bookman Old Style"/>
                          <a:cs typeface="Bookman Old Style"/>
                          <a:sym typeface="Bookman Old Style"/>
                        </a:rPr>
                        <a:t>Possible Funding Sources </a:t>
                      </a:r>
                      <a:endParaRPr b="1" sz="18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15762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Streetscaping and Complete Streets</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3-5 years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High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Redevelopment Commission, Mainstreet Revitalization Program, General Obligation Bond</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03837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Restaurant Incubator Space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1-2 years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a:solidFill>
                            <a:srgbClr val="FFFFFF"/>
                          </a:solidFill>
                          <a:latin typeface="Bookman Old Style"/>
                          <a:ea typeface="Bookman Old Style"/>
                          <a:cs typeface="Bookman Old Style"/>
                          <a:sym typeface="Bookman Old Style"/>
                        </a:rPr>
                        <a:t>Medium</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200"/>
                        <a:buFont typeface="Arial"/>
                        <a:buNone/>
                      </a:pPr>
                      <a:r>
                        <a:rPr lang="en-US" sz="1800">
                          <a:solidFill>
                            <a:srgbClr val="FFFFFF"/>
                          </a:solidFill>
                          <a:latin typeface="Bookman Old Style"/>
                          <a:ea typeface="Bookman Old Style"/>
                          <a:cs typeface="Bookman Old Style"/>
                          <a:sym typeface="Bookman Old Style"/>
                        </a:rPr>
                        <a:t>USDA Rural Development grants, Specialty Crop Block Grant, SBA loans, Crowdfunding</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87280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Business Incubator Space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1-2 years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a:solidFill>
                            <a:srgbClr val="FFFFFF"/>
                          </a:solidFill>
                          <a:latin typeface="Bookman Old Style"/>
                          <a:ea typeface="Bookman Old Style"/>
                          <a:cs typeface="Bookman Old Style"/>
                          <a:sym typeface="Bookman Old Style"/>
                        </a:rPr>
                        <a:t>Low</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General Fund, CDBG Funds, IEDC</a:t>
                      </a:r>
                      <a:endParaRPr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200"/>
                        <a:buFont typeface="Arial"/>
                        <a:buNone/>
                      </a:pPr>
                      <a:r>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87280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Community Center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3-5 years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High</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rgbClr val="FFFFFF"/>
                          </a:solidFill>
                          <a:latin typeface="Bookman Old Style"/>
                          <a:ea typeface="Bookman Old Style"/>
                          <a:cs typeface="Bookman Old Style"/>
                          <a:sym typeface="Bookman Old Style"/>
                        </a:rPr>
                        <a:t>General Fund, CDBG Funds, IEDC</a:t>
                      </a:r>
                      <a:endParaRPr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200"/>
                        <a:buFont typeface="Arial"/>
                        <a:buNone/>
                      </a:pPr>
                      <a:r>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79365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Swimming Pool &amp; Splash Pad </a:t>
                      </a:r>
                      <a:endParaRPr b="1"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5-7 years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Low </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General Fund, Crowdfunding, Redevelopment Commission</a:t>
                      </a:r>
                      <a:endParaRPr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32" name="Shape 532"/>
        <p:cNvGrpSpPr/>
        <p:nvPr/>
      </p:nvGrpSpPr>
      <p:grpSpPr>
        <a:xfrm>
          <a:off x="0" y="0"/>
          <a:ext cx="0" cy="0"/>
          <a:chOff x="0" y="0"/>
          <a:chExt cx="0" cy="0"/>
        </a:xfrm>
      </p:grpSpPr>
      <p:sp>
        <p:nvSpPr>
          <p:cNvPr id="533" name="Shape 5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Initiative 2: </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Revolving Loan Fund</a:t>
            </a:r>
            <a:endParaRPr b="0" i="0" sz="4400" u="none" cap="none" strike="noStrike">
              <a:solidFill>
                <a:srgbClr val="FFFFFF"/>
              </a:solidFill>
              <a:latin typeface="Bookman Old Style"/>
              <a:ea typeface="Bookman Old Style"/>
              <a:cs typeface="Bookman Old Style"/>
              <a:sym typeface="Bookman Old Style"/>
            </a:endParaRPr>
          </a:p>
        </p:txBody>
      </p:sp>
      <p:sp>
        <p:nvSpPr>
          <p:cNvPr id="534" name="Shape 534"/>
          <p:cNvSpPr txBox="1"/>
          <p:nvPr>
            <p:ph idx="1" type="body"/>
          </p:nvPr>
        </p:nvSpPr>
        <p:spPr>
          <a:xfrm>
            <a:off x="838200" y="1825625"/>
            <a:ext cx="10515600" cy="4715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US" sz="2000">
                <a:solidFill>
                  <a:schemeClr val="lt1"/>
                </a:solidFill>
                <a:latin typeface="Bookman Old Style"/>
                <a:ea typeface="Bookman Old Style"/>
                <a:cs typeface="Bookman Old Style"/>
                <a:sym typeface="Bookman Old Style"/>
              </a:rPr>
              <a:t>Goal:</a:t>
            </a:r>
            <a:endParaRPr sz="2000">
              <a:solidFill>
                <a:schemeClr val="lt1"/>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Arial"/>
              <a:buChar char="•"/>
            </a:pPr>
            <a:r>
              <a:rPr lang="en-US" sz="2000">
                <a:solidFill>
                  <a:srgbClr val="ABD58D"/>
                </a:solidFill>
                <a:latin typeface="Bookman Old Style"/>
                <a:ea typeface="Bookman Old Style"/>
                <a:cs typeface="Bookman Old Style"/>
                <a:sym typeface="Bookman Old Style"/>
              </a:rPr>
              <a:t>P</a:t>
            </a:r>
            <a:r>
              <a:rPr b="0" i="0" lang="en-US" sz="2000" u="none" cap="none" strike="noStrike">
                <a:solidFill>
                  <a:srgbClr val="ABD58D"/>
                </a:solidFill>
                <a:latin typeface="Bookman Old Style"/>
                <a:ea typeface="Bookman Old Style"/>
                <a:cs typeface="Bookman Old Style"/>
                <a:sym typeface="Bookman Old Style"/>
              </a:rPr>
              <a:t>rovides property and business owners with additional funds to fix up their properties </a:t>
            </a:r>
            <a:endParaRPr b="0" i="0" sz="2000" u="none" cap="none" strike="noStrike">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Calibri"/>
              <a:buChar char="•"/>
            </a:pPr>
            <a:r>
              <a:rPr b="0" i="0" lang="en-US" sz="2000" u="none" cap="none" strike="noStrike">
                <a:solidFill>
                  <a:srgbClr val="ABD58D"/>
                </a:solidFill>
                <a:latin typeface="Bookman Old Style"/>
                <a:ea typeface="Bookman Old Style"/>
                <a:cs typeface="Bookman Old Style"/>
                <a:sym typeface="Bookman Old Style"/>
              </a:rPr>
              <a:t>A </a:t>
            </a:r>
            <a:r>
              <a:rPr lang="en-US" sz="2000">
                <a:solidFill>
                  <a:srgbClr val="ABD58D"/>
                </a:solidFill>
                <a:latin typeface="Bookman Old Style"/>
                <a:ea typeface="Bookman Old Style"/>
                <a:cs typeface="Bookman Old Style"/>
                <a:sym typeface="Bookman Old Style"/>
              </a:rPr>
              <a:t>g</a:t>
            </a:r>
            <a:r>
              <a:rPr b="0" i="0" lang="en-US" sz="2000" u="none" cap="none" strike="noStrike">
                <a:solidFill>
                  <a:srgbClr val="ABD58D"/>
                </a:solidFill>
                <a:latin typeface="Bookman Old Style"/>
                <a:ea typeface="Bookman Old Style"/>
                <a:cs typeface="Bookman Old Style"/>
                <a:sym typeface="Bookman Old Style"/>
              </a:rPr>
              <a:t>ap financing to</a:t>
            </a:r>
            <a:r>
              <a:rPr lang="en-US" sz="2000">
                <a:solidFill>
                  <a:srgbClr val="ABD58D"/>
                </a:solidFill>
                <a:latin typeface="Bookman Old Style"/>
                <a:ea typeface="Bookman Old Style"/>
                <a:cs typeface="Bookman Old Style"/>
                <a:sym typeface="Bookman Old Style"/>
              </a:rPr>
              <a:t>ol used </a:t>
            </a:r>
            <a:r>
              <a:rPr b="0" i="0" lang="en-US" sz="2000" u="none" cap="none" strike="noStrike">
                <a:solidFill>
                  <a:srgbClr val="ABD58D"/>
                </a:solidFill>
                <a:latin typeface="Bookman Old Style"/>
                <a:ea typeface="Bookman Old Style"/>
                <a:cs typeface="Bookman Old Style"/>
                <a:sym typeface="Bookman Old Style"/>
              </a:rPr>
              <a:t>primarily for development and expansion of small businesses</a:t>
            </a:r>
            <a:endParaRPr b="0" i="0" sz="2000" u="none" cap="none" strike="noStrike">
              <a:solidFill>
                <a:srgbClr val="ABD58D"/>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b="0" i="0" sz="2000" u="none" cap="none" strike="noStrike">
              <a:solidFill>
                <a:schemeClr val="lt1"/>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Clr>
                <a:srgbClr val="000000"/>
              </a:buClr>
              <a:buSzPts val="1100"/>
              <a:buFont typeface="Arial"/>
              <a:buNone/>
            </a:pPr>
            <a:r>
              <a:rPr b="0" i="0" lang="en-US" sz="2000" u="none" cap="none" strike="noStrike">
                <a:solidFill>
                  <a:schemeClr val="lt1"/>
                </a:solidFill>
                <a:latin typeface="Bookman Old Style"/>
                <a:ea typeface="Bookman Old Style"/>
                <a:cs typeface="Bookman Old Style"/>
                <a:sym typeface="Bookman Old Style"/>
              </a:rPr>
              <a:t>Eligible uses for RLF loans include: </a:t>
            </a:r>
            <a:endParaRPr b="0" i="0" sz="2000" u="none" cap="none" strike="noStrike">
              <a:solidFill>
                <a:schemeClr val="lt1"/>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Arial"/>
              <a:buChar char="•"/>
            </a:pPr>
            <a:r>
              <a:rPr lang="en-US" sz="2000">
                <a:solidFill>
                  <a:srgbClr val="ABD58D"/>
                </a:solidFill>
                <a:latin typeface="Bookman Old Style"/>
                <a:ea typeface="Bookman Old Style"/>
                <a:cs typeface="Bookman Old Style"/>
                <a:sym typeface="Bookman Old Style"/>
              </a:rPr>
              <a:t>Facade and building renovation</a:t>
            </a:r>
            <a:endParaRPr sz="2000">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Arial"/>
              <a:buChar char="•"/>
            </a:pPr>
            <a:r>
              <a:rPr b="0" i="0" lang="en-US" sz="2000" u="none" cap="none" strike="noStrike">
                <a:solidFill>
                  <a:srgbClr val="ABD58D"/>
                </a:solidFill>
                <a:latin typeface="Bookman Old Style"/>
                <a:ea typeface="Bookman Old Style"/>
                <a:cs typeface="Bookman Old Style"/>
                <a:sym typeface="Bookman Old Style"/>
              </a:rPr>
              <a:t>Operating capital</a:t>
            </a:r>
            <a:endParaRPr b="0" i="0" sz="2000" u="none" cap="none" strike="noStrike">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Arial"/>
              <a:buChar char="•"/>
            </a:pPr>
            <a:r>
              <a:rPr b="0" i="0" lang="en-US" sz="2000" u="none" cap="none" strike="noStrike">
                <a:solidFill>
                  <a:srgbClr val="ABD58D"/>
                </a:solidFill>
                <a:latin typeface="Bookman Old Style"/>
                <a:ea typeface="Bookman Old Style"/>
                <a:cs typeface="Bookman Old Style"/>
                <a:sym typeface="Bookman Old Style"/>
              </a:rPr>
              <a:t>Landscape and property improvements</a:t>
            </a:r>
            <a:endParaRPr b="0" i="0" sz="2000" u="none" cap="none" strike="noStrike">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Arial"/>
              <a:buChar char="•"/>
            </a:pPr>
            <a:r>
              <a:rPr b="0" i="0" lang="en-US" sz="2000" u="none" cap="none" strike="noStrike">
                <a:solidFill>
                  <a:srgbClr val="ABD58D"/>
                </a:solidFill>
                <a:latin typeface="Bookman Old Style"/>
                <a:ea typeface="Bookman Old Style"/>
                <a:cs typeface="Bookman Old Style"/>
                <a:sym typeface="Bookman Old Style"/>
              </a:rPr>
              <a:t>Machinery and equipment</a:t>
            </a:r>
            <a:endParaRPr b="0" i="0" sz="2000" u="none" cap="none" strike="noStrike">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Bookman Old Style"/>
              <a:buChar char="•"/>
            </a:pPr>
            <a:r>
              <a:rPr lang="en-US" sz="2000">
                <a:solidFill>
                  <a:srgbClr val="ABD58D"/>
                </a:solidFill>
                <a:latin typeface="Bookman Old Style"/>
                <a:ea typeface="Bookman Old Style"/>
                <a:cs typeface="Bookman Old Style"/>
                <a:sym typeface="Bookman Old Style"/>
              </a:rPr>
              <a:t>Acquisition of land and buildings</a:t>
            </a:r>
            <a:endParaRPr sz="2000">
              <a:solidFill>
                <a:srgbClr val="ABD58D"/>
              </a:solidFill>
              <a:latin typeface="Bookman Old Style"/>
              <a:ea typeface="Bookman Old Style"/>
              <a:cs typeface="Bookman Old Style"/>
              <a:sym typeface="Bookman Old Style"/>
            </a:endParaRPr>
          </a:p>
          <a:p>
            <a:pPr indent="-355600" lvl="0" marL="457200" marR="0" rtl="0" algn="l">
              <a:lnSpc>
                <a:spcPct val="115000"/>
              </a:lnSpc>
              <a:spcBef>
                <a:spcPts val="0"/>
              </a:spcBef>
              <a:spcAft>
                <a:spcPts val="0"/>
              </a:spcAft>
              <a:buClr>
                <a:srgbClr val="ABD58D"/>
              </a:buClr>
              <a:buSzPts val="2000"/>
              <a:buFont typeface="Bookman Old Style"/>
              <a:buChar char="•"/>
            </a:pPr>
            <a:r>
              <a:rPr lang="en-US" sz="2000">
                <a:solidFill>
                  <a:srgbClr val="ABD58D"/>
                </a:solidFill>
                <a:latin typeface="Bookman Old Style"/>
                <a:ea typeface="Bookman Old Style"/>
                <a:cs typeface="Bookman Old Style"/>
                <a:sym typeface="Bookman Old Style"/>
              </a:rPr>
              <a:t>New Construction</a:t>
            </a:r>
            <a:endParaRPr sz="2000">
              <a:solidFill>
                <a:srgbClr val="ABD58D"/>
              </a:solidFill>
              <a:latin typeface="Bookman Old Style"/>
              <a:ea typeface="Bookman Old Style"/>
              <a:cs typeface="Bookman Old Style"/>
              <a:sym typeface="Bookman Old Styl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38" name="Shape 538"/>
        <p:cNvGrpSpPr/>
        <p:nvPr/>
      </p:nvGrpSpPr>
      <p:grpSpPr>
        <a:xfrm>
          <a:off x="0" y="0"/>
          <a:ext cx="0" cy="0"/>
          <a:chOff x="0" y="0"/>
          <a:chExt cx="0" cy="0"/>
        </a:xfrm>
      </p:grpSpPr>
      <p:sp>
        <p:nvSpPr>
          <p:cNvPr id="539" name="Shape 5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Costs,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540" name="Shape 540"/>
          <p:cNvGraphicFramePr/>
          <p:nvPr/>
        </p:nvGraphicFramePr>
        <p:xfrm>
          <a:off x="513550" y="2146100"/>
          <a:ext cx="3000000" cy="3000000"/>
        </p:xfrm>
        <a:graphic>
          <a:graphicData uri="http://schemas.openxmlformats.org/drawingml/2006/table">
            <a:tbl>
              <a:tblPr>
                <a:noFill/>
                <a:tableStyleId>{6C04C598-F70F-4926-B93A-A486FF62F117}</a:tableStyleId>
              </a:tblPr>
              <a:tblGrid>
                <a:gridCol w="1569500"/>
                <a:gridCol w="3956625"/>
                <a:gridCol w="1359100"/>
                <a:gridCol w="3001125"/>
                <a:gridCol w="1413200"/>
              </a:tblGrid>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a:t>
                      </a:r>
                      <a:endParaRPr b="1" sz="2400" u="none" cap="none" strike="noStrike">
                        <a:solidFill>
                          <a:srgbClr val="AB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a:t>
                      </a:r>
                      <a:endParaRPr b="1" sz="2400" u="none" cap="none" strike="noStrike">
                        <a:solidFill>
                          <a:srgbClr val="AB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8100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Revolving </a:t>
                      </a:r>
                      <a:endParaRPr b="1"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rgbClr val="FFFFFF"/>
                          </a:solidFill>
                          <a:latin typeface="Bookman Old Style"/>
                          <a:ea typeface="Bookman Old Style"/>
                          <a:cs typeface="Bookman Old Style"/>
                          <a:sym typeface="Bookman Old Style"/>
                        </a:rPr>
                        <a:t>Loan Fund</a:t>
                      </a:r>
                      <a:endParaRPr b="1" sz="1800" u="none" cap="none" strike="noStrike">
                        <a:solidFill>
                          <a:srgbClr val="FFFFFF"/>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rgbClr val="FFFFFF"/>
                          </a:solidFill>
                          <a:latin typeface="Bookman Old Style"/>
                          <a:ea typeface="Bookman Old Style"/>
                          <a:cs typeface="Bookman Old Style"/>
                          <a:sym typeface="Bookman Old Style"/>
                        </a:rPr>
                        <a:t>Town of Waterloo, Redevelopment Commission, DeKalb County Economic Development Partnership, DeKalb Chamber Partnership</a:t>
                      </a:r>
                      <a:endParaRPr sz="1800" u="none" cap="none" strike="noStrike">
                        <a:solidFill>
                          <a:srgbClr val="FFFFFF"/>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$20,000 - $40,000</a:t>
                      </a:r>
                      <a:endParaRPr sz="1800" u="none" cap="none" strike="noStrike">
                        <a:solidFill>
                          <a:srgbClr val="FFFFFF"/>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rgbClr val="FFFFFF"/>
                          </a:solidFill>
                          <a:latin typeface="Bookman Old Style"/>
                          <a:ea typeface="Bookman Old Style"/>
                          <a:cs typeface="Bookman Old Style"/>
                          <a:sym typeface="Bookman Old Style"/>
                        </a:rPr>
                        <a:t>General Revenue </a:t>
                      </a:r>
                      <a:endParaRPr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rgbClr val="FFFFFF"/>
                          </a:solidFill>
                          <a:latin typeface="Bookman Old Style"/>
                          <a:ea typeface="Bookman Old Style"/>
                          <a:cs typeface="Bookman Old Style"/>
                          <a:sym typeface="Bookman Old Style"/>
                        </a:rPr>
                        <a:t>Fund, Redevelopment Commission</a:t>
                      </a:r>
                      <a:r>
                        <a:rPr lang="en-US" sz="1800">
                          <a:solidFill>
                            <a:srgbClr val="FFFFFF"/>
                          </a:solidFill>
                          <a:latin typeface="Bookman Old Style"/>
                          <a:ea typeface="Bookman Old Style"/>
                          <a:cs typeface="Bookman Old Style"/>
                          <a:sym typeface="Bookman Old Style"/>
                        </a:rPr>
                        <a:t>, </a:t>
                      </a:r>
                      <a:r>
                        <a:rPr lang="en-US" sz="1800">
                          <a:solidFill>
                            <a:srgbClr val="FFFFFF"/>
                          </a:solidFill>
                          <a:latin typeface="Bookman Old Style"/>
                          <a:ea typeface="Bookman Old Style"/>
                          <a:cs typeface="Bookman Old Style"/>
                          <a:sym typeface="Bookman Old Style"/>
                        </a:rPr>
                        <a:t>DeKalb County Economic Development Partnership, DeKalb Chamber Partnership</a:t>
                      </a:r>
                      <a:endParaRPr sz="1800" u="none" cap="none" strike="noStrike">
                        <a:solidFill>
                          <a:srgbClr val="FFFFFF"/>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rgbClr val="FFFFFF"/>
                          </a:solidFill>
                          <a:latin typeface="Bookman Old Style"/>
                          <a:ea typeface="Bookman Old Style"/>
                          <a:cs typeface="Bookman Old Style"/>
                          <a:sym typeface="Bookman Old Style"/>
                        </a:rPr>
                        <a:t>High</a:t>
                      </a:r>
                      <a:endParaRPr sz="1800" u="none" cap="none" strike="noStrike">
                        <a:solidFill>
                          <a:srgbClr val="FFFFFF"/>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44" name="Shape 544"/>
        <p:cNvGrpSpPr/>
        <p:nvPr/>
      </p:nvGrpSpPr>
      <p:grpSpPr>
        <a:xfrm>
          <a:off x="0" y="0"/>
          <a:ext cx="0" cy="0"/>
          <a:chOff x="0" y="0"/>
          <a:chExt cx="0" cy="0"/>
        </a:xfrm>
      </p:grpSpPr>
      <p:sp>
        <p:nvSpPr>
          <p:cNvPr id="545" name="Shape 5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a:t>
            </a:r>
            <a:r>
              <a:rPr lang="en-US">
                <a:solidFill>
                  <a:srgbClr val="ACD58D"/>
                </a:solidFill>
                <a:latin typeface="Bookman Old Style"/>
                <a:ea typeface="Bookman Old Style"/>
                <a:cs typeface="Bookman Old Style"/>
                <a:sym typeface="Bookman Old Style"/>
              </a:rPr>
              <a:t>Initiative</a:t>
            </a:r>
            <a:r>
              <a:rPr lang="en-US">
                <a:solidFill>
                  <a:srgbClr val="ACD58D"/>
                </a:solidFill>
                <a:latin typeface="Bookman Old Style"/>
                <a:ea typeface="Bookman Old Style"/>
                <a:cs typeface="Bookman Old Style"/>
                <a:sym typeface="Bookman Old Style"/>
              </a:rPr>
              <a:t> 3:</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Venture Capital Fund</a:t>
            </a:r>
            <a:endParaRPr b="0" i="0" sz="4400" u="none" cap="none" strike="noStrike">
              <a:solidFill>
                <a:srgbClr val="FFFFFF"/>
              </a:solidFill>
              <a:latin typeface="Bookman Old Style"/>
              <a:ea typeface="Bookman Old Style"/>
              <a:cs typeface="Bookman Old Style"/>
              <a:sym typeface="Bookman Old Style"/>
            </a:endParaRPr>
          </a:p>
        </p:txBody>
      </p:sp>
      <p:sp>
        <p:nvSpPr>
          <p:cNvPr id="546" name="Shape 546"/>
          <p:cNvSpPr txBox="1"/>
          <p:nvPr>
            <p:ph idx="1" type="body"/>
          </p:nvPr>
        </p:nvSpPr>
        <p:spPr>
          <a:xfrm>
            <a:off x="838200" y="210457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US" sz="2400">
                <a:solidFill>
                  <a:srgbClr val="ABD58D"/>
                </a:solidFill>
                <a:latin typeface="Bookman Old Style"/>
                <a:ea typeface="Bookman Old Style"/>
                <a:cs typeface="Bookman Old Style"/>
                <a:sym typeface="Bookman Old Style"/>
              </a:rPr>
              <a:t>Goals:</a:t>
            </a:r>
            <a:endParaRPr sz="2400">
              <a:solidFill>
                <a:srgbClr val="ABD58D"/>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To help fund </a:t>
            </a:r>
            <a:r>
              <a:rPr lang="en-US" sz="2400">
                <a:solidFill>
                  <a:srgbClr val="FFFFFF"/>
                </a:solidFill>
                <a:latin typeface="Bookman Old Style"/>
                <a:ea typeface="Bookman Old Style"/>
                <a:cs typeface="Bookman Old Style"/>
                <a:sym typeface="Bookman Old Style"/>
              </a:rPr>
              <a:t>entrepreneurs with good ideas but limited funding availability</a:t>
            </a:r>
            <a:endParaRPr sz="2400">
              <a:solidFill>
                <a:srgbClr val="FFFFFF"/>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C</a:t>
            </a:r>
            <a:r>
              <a:rPr b="0" i="0" lang="en-US" sz="2400" u="none" cap="none" strike="noStrike">
                <a:solidFill>
                  <a:srgbClr val="FFFFFF"/>
                </a:solidFill>
                <a:latin typeface="Bookman Old Style"/>
                <a:ea typeface="Bookman Old Style"/>
                <a:cs typeface="Bookman Old Style"/>
                <a:sym typeface="Bookman Old Style"/>
              </a:rPr>
              <a:t>an be an equity investment in a small businesse</a:t>
            </a:r>
            <a:r>
              <a:rPr lang="en-US" sz="2400">
                <a:solidFill>
                  <a:srgbClr val="FFFFFF"/>
                </a:solidFill>
                <a:latin typeface="Bookman Old Style"/>
                <a:ea typeface="Bookman Old Style"/>
                <a:cs typeface="Bookman Old Style"/>
                <a:sym typeface="Bookman Old Style"/>
              </a:rPr>
              <a:t>s</a:t>
            </a:r>
            <a:endParaRPr sz="2400">
              <a:solidFill>
                <a:srgbClr val="FFFFFF"/>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O</a:t>
            </a:r>
            <a:r>
              <a:rPr b="0" i="0" lang="en-US" sz="2400" u="none" cap="none" strike="noStrike">
                <a:solidFill>
                  <a:srgbClr val="FFFFFF"/>
                </a:solidFill>
                <a:latin typeface="Bookman Old Style"/>
                <a:ea typeface="Bookman Old Style"/>
                <a:cs typeface="Bookman Old Style"/>
                <a:sym typeface="Bookman Old Style"/>
              </a:rPr>
              <a:t>perate similar to micro-loan pool</a:t>
            </a:r>
            <a:endParaRPr b="0" i="0" sz="2400" u="none" cap="none" strike="noStrike">
              <a:solidFill>
                <a:srgbClr val="FFFFFF"/>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Requires establishing </a:t>
            </a:r>
            <a:r>
              <a:rPr lang="en-US" sz="2400">
                <a:solidFill>
                  <a:srgbClr val="FFFFFF"/>
                </a:solidFill>
                <a:latin typeface="Bookman Old Style"/>
                <a:ea typeface="Bookman Old Style"/>
                <a:cs typeface="Bookman Old Style"/>
                <a:sym typeface="Bookman Old Style"/>
              </a:rPr>
              <a:t>technical</a:t>
            </a:r>
            <a:r>
              <a:rPr lang="en-US" sz="2400">
                <a:solidFill>
                  <a:srgbClr val="FFFFFF"/>
                </a:solidFill>
                <a:latin typeface="Bookman Old Style"/>
                <a:ea typeface="Bookman Old Style"/>
                <a:cs typeface="Bookman Old Style"/>
                <a:sym typeface="Bookman Old Style"/>
              </a:rPr>
              <a:t> assistance about the benefits and limitations about the venture capital fund</a:t>
            </a:r>
            <a:endParaRPr sz="2400">
              <a:solidFill>
                <a:srgbClr val="FFFFFF"/>
              </a:solidFill>
              <a:latin typeface="Bookman Old Style"/>
              <a:ea typeface="Bookman Old Style"/>
              <a:cs typeface="Bookman Old Style"/>
              <a:sym typeface="Bookman Old Style"/>
            </a:endParaRPr>
          </a:p>
          <a:p>
            <a:pPr indent="-228600" lvl="0" marL="457200" marR="0" rtl="0" algn="l">
              <a:lnSpc>
                <a:spcPct val="115000"/>
              </a:lnSpc>
              <a:spcBef>
                <a:spcPts val="0"/>
              </a:spcBef>
              <a:spcAft>
                <a:spcPts val="0"/>
              </a:spcAft>
              <a:buClr>
                <a:schemeClr val="dk1"/>
              </a:buClr>
              <a:buSzPts val="1800"/>
              <a:buFont typeface="Arial"/>
              <a:buNone/>
            </a:pPr>
            <a:r>
              <a:t/>
            </a:r>
            <a:endParaRPr b="0" i="0" sz="1600" u="none" cap="none" strike="noStrike">
              <a:solidFill>
                <a:schemeClr val="lt1"/>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b="0" i="0" sz="1600" u="none" cap="none" strike="noStrike">
              <a:solidFill>
                <a:schemeClr val="lt1"/>
              </a:solidFill>
              <a:latin typeface="Bookman Old Style"/>
              <a:ea typeface="Bookman Old Style"/>
              <a:cs typeface="Bookman Old Style"/>
              <a:sym typeface="Bookman Old Styl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50" name="Shape 550"/>
        <p:cNvGrpSpPr/>
        <p:nvPr/>
      </p:nvGrpSpPr>
      <p:grpSpPr>
        <a:xfrm>
          <a:off x="0" y="0"/>
          <a:ext cx="0" cy="0"/>
          <a:chOff x="0" y="0"/>
          <a:chExt cx="0" cy="0"/>
        </a:xfrm>
      </p:grpSpPr>
      <p:sp>
        <p:nvSpPr>
          <p:cNvPr id="551" name="Shape 5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Venture Capital Fund</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552" name="Shape 552"/>
          <p:cNvGraphicFramePr/>
          <p:nvPr/>
        </p:nvGraphicFramePr>
        <p:xfrm>
          <a:off x="537875" y="2300000"/>
          <a:ext cx="3000000" cy="3000000"/>
        </p:xfrm>
        <a:graphic>
          <a:graphicData uri="http://schemas.openxmlformats.org/drawingml/2006/table">
            <a:tbl>
              <a:tblPr>
                <a:noFill/>
                <a:tableStyleId>{6C04C598-F70F-4926-B93A-A486FF62F117}</a:tableStyleId>
              </a:tblPr>
              <a:tblGrid>
                <a:gridCol w="1905825"/>
                <a:gridCol w="4412425"/>
                <a:gridCol w="1637975"/>
                <a:gridCol w="1725575"/>
                <a:gridCol w="1434450"/>
              </a:tblGrid>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Project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Community Partner(s)</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Cost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Funding Source</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Priority</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chemeClr val="lt1"/>
                          </a:solidFill>
                          <a:latin typeface="Bookman Old Style"/>
                          <a:ea typeface="Bookman Old Style"/>
                          <a:cs typeface="Bookman Old Style"/>
                          <a:sym typeface="Bookman Old Style"/>
                        </a:rPr>
                        <a:t>Venture Capital Fund</a:t>
                      </a:r>
                      <a:endParaRPr b="1"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chemeClr val="lt1"/>
                          </a:solidFill>
                          <a:latin typeface="Bookman Old Style"/>
                          <a:ea typeface="Bookman Old Style"/>
                          <a:cs typeface="Bookman Old Style"/>
                          <a:sym typeface="Bookman Old Style"/>
                        </a:rPr>
                        <a:t>Town of Waterloo, Banks, Private Investors ("Angels"), DeKalb County Economic Development Partnership, DeKalb Chamber Partnership</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$20,000 - $40,000</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Private Equity</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Low</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56" name="Shape 556"/>
        <p:cNvGrpSpPr/>
        <p:nvPr/>
      </p:nvGrpSpPr>
      <p:grpSpPr>
        <a:xfrm>
          <a:off x="0" y="0"/>
          <a:ext cx="0" cy="0"/>
          <a:chOff x="0" y="0"/>
          <a:chExt cx="0" cy="0"/>
        </a:xfrm>
      </p:grpSpPr>
      <p:sp>
        <p:nvSpPr>
          <p:cNvPr id="557" name="Shape 5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Initiative 4:</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Fee Waivers</a:t>
            </a:r>
            <a:endParaRPr b="0" i="0" sz="4400" u="none" cap="none" strike="noStrike">
              <a:solidFill>
                <a:srgbClr val="FFFFFF"/>
              </a:solidFill>
              <a:latin typeface="Bookman Old Style"/>
              <a:ea typeface="Bookman Old Style"/>
              <a:cs typeface="Bookman Old Style"/>
              <a:sym typeface="Bookman Old Style"/>
            </a:endParaRPr>
          </a:p>
        </p:txBody>
      </p:sp>
      <p:sp>
        <p:nvSpPr>
          <p:cNvPr id="558" name="Shape 5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solidFill>
                  <a:schemeClr val="lt1"/>
                </a:solidFill>
                <a:latin typeface="Bookman Old Style"/>
                <a:ea typeface="Bookman Old Style"/>
                <a:cs typeface="Bookman Old Style"/>
                <a:sym typeface="Bookman Old Style"/>
              </a:rPr>
              <a:t>Goals: </a:t>
            </a:r>
            <a:endParaRPr>
              <a:solidFill>
                <a:schemeClr val="lt1"/>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None/>
            </a:pPr>
            <a:r>
              <a:t/>
            </a:r>
            <a:endParaRPr>
              <a:solidFill>
                <a:schemeClr val="lt1"/>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Calibri"/>
              <a:buChar char="•"/>
            </a:pPr>
            <a:r>
              <a:rPr b="0" i="0" lang="en-US" sz="2800" u="none" cap="none" strike="noStrike">
                <a:solidFill>
                  <a:srgbClr val="FFFFFF"/>
                </a:solidFill>
                <a:latin typeface="Bookman Old Style"/>
                <a:ea typeface="Bookman Old Style"/>
                <a:cs typeface="Bookman Old Style"/>
                <a:sym typeface="Bookman Old Style"/>
              </a:rPr>
              <a:t>Help to reduce upfront costs associated with relocation to downtown, often a burden for new or relocating businesses</a:t>
            </a:r>
            <a:endParaRPr b="0" i="0" sz="2800" u="none" cap="none" strike="noStrike">
              <a:solidFill>
                <a:srgbClr val="FFFFFF"/>
              </a:solidFill>
              <a:latin typeface="Bookman Old Style"/>
              <a:ea typeface="Bookman Old Style"/>
              <a:cs typeface="Bookman Old Style"/>
              <a:sym typeface="Bookman Old Style"/>
            </a:endParaRPr>
          </a:p>
          <a:p>
            <a:pPr indent="-406400" lvl="0" marL="457200" rtl="0">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Assistance and waiver of fees associated with issue of permits</a:t>
            </a:r>
            <a:endParaRPr>
              <a:solidFill>
                <a:srgbClr val="FFFFFF"/>
              </a:solidFill>
              <a:latin typeface="Bookman Old Style"/>
              <a:ea typeface="Bookman Old Style"/>
              <a:cs typeface="Bookman Old Style"/>
              <a:sym typeface="Bookman Old Style"/>
            </a:endParaRPr>
          </a:p>
          <a:p>
            <a:pPr indent="-406400" lvl="0" marL="457200" rtl="0">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Waiver of fees associated with new utility connections</a:t>
            </a:r>
            <a:endParaRPr>
              <a:solidFill>
                <a:srgbClr val="FFFFFF"/>
              </a:solidFill>
              <a:latin typeface="Bookman Old Style"/>
              <a:ea typeface="Bookman Old Style"/>
              <a:cs typeface="Bookman Old Style"/>
              <a:sym typeface="Bookman Old Style"/>
            </a:endParaRPr>
          </a:p>
          <a:p>
            <a:pPr indent="-406400" lvl="0" marL="457200" rtl="0">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Partners: Town of Waterloo, utility companies</a:t>
            </a:r>
            <a:endParaRPr b="0" i="0" sz="28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62" name="Shape 562"/>
        <p:cNvGrpSpPr/>
        <p:nvPr/>
      </p:nvGrpSpPr>
      <p:grpSpPr>
        <a:xfrm>
          <a:off x="0" y="0"/>
          <a:ext cx="0" cy="0"/>
          <a:chOff x="0" y="0"/>
          <a:chExt cx="0" cy="0"/>
        </a:xfrm>
      </p:grpSpPr>
      <p:sp>
        <p:nvSpPr>
          <p:cNvPr id="563" name="Shape 5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Initiative 5:</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Public</a:t>
            </a:r>
            <a:r>
              <a:rPr lang="en-US">
                <a:solidFill>
                  <a:srgbClr val="FFFFFF"/>
                </a:solidFill>
                <a:latin typeface="Bookman Old Style"/>
                <a:ea typeface="Bookman Old Style"/>
                <a:cs typeface="Bookman Old Style"/>
                <a:sym typeface="Bookman Old Style"/>
              </a:rPr>
              <a:t>-</a:t>
            </a:r>
            <a:r>
              <a:rPr b="0" i="0" lang="en-US" sz="4400" u="none" cap="none" strike="noStrike">
                <a:solidFill>
                  <a:srgbClr val="FFFFFF"/>
                </a:solidFill>
                <a:latin typeface="Bookman Old Style"/>
                <a:ea typeface="Bookman Old Style"/>
                <a:cs typeface="Bookman Old Style"/>
                <a:sym typeface="Bookman Old Style"/>
              </a:rPr>
              <a:t>Private Partnerships</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sp>
        <p:nvSpPr>
          <p:cNvPr id="564" name="Shape 56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US">
                <a:solidFill>
                  <a:srgbClr val="FFFFFF"/>
                </a:solidFill>
                <a:latin typeface="Bookman Old Style"/>
                <a:ea typeface="Bookman Old Style"/>
                <a:cs typeface="Bookman Old Style"/>
                <a:sym typeface="Bookman Old Style"/>
              </a:rPr>
              <a:t>Goals:</a:t>
            </a:r>
            <a:endParaRPr>
              <a:solidFill>
                <a:srgbClr val="FFFFFF"/>
              </a:solidFill>
              <a:latin typeface="Bookman Old Style"/>
              <a:ea typeface="Bookman Old Style"/>
              <a:cs typeface="Bookman Old Style"/>
              <a:sym typeface="Bookman Old Style"/>
            </a:endParaRPr>
          </a:p>
          <a:p>
            <a:pPr indent="0" lvl="0" marL="0" marR="0" rtl="0" algn="l">
              <a:lnSpc>
                <a:spcPct val="115000"/>
              </a:lnSpc>
              <a:spcBef>
                <a:spcPts val="0"/>
              </a:spcBef>
              <a:spcAft>
                <a:spcPts val="0"/>
              </a:spcAft>
              <a:buNone/>
            </a:pPr>
            <a:r>
              <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Joint ventures between the public and private sectors</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Decreases risks to the private sector from private sector only investment </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Arial"/>
              <a:buChar char="•"/>
            </a:pPr>
            <a:r>
              <a:rPr lang="en-US" sz="2400">
                <a:solidFill>
                  <a:srgbClr val="FFFFFF"/>
                </a:solidFill>
                <a:latin typeface="Bookman Old Style"/>
                <a:ea typeface="Bookman Old Style"/>
                <a:cs typeface="Bookman Old Style"/>
                <a:sym typeface="Bookman Old Style"/>
              </a:rPr>
              <a:t>Public sector’s roles include: use of eminent domain, shell buildings, and shovel ready sites</a:t>
            </a:r>
            <a:endParaRPr sz="2400">
              <a:solidFill>
                <a:srgbClr val="FFFFFF"/>
              </a:solidFill>
              <a:latin typeface="Bookman Old Style"/>
              <a:ea typeface="Bookman Old Style"/>
              <a:cs typeface="Bookman Old Style"/>
              <a:sym typeface="Bookman Old Style"/>
            </a:endParaRPr>
          </a:p>
          <a:p>
            <a:pPr indent="-381000" lvl="0" marL="457200" marR="0" rtl="0" algn="l">
              <a:lnSpc>
                <a:spcPct val="115000"/>
              </a:lnSpc>
              <a:spcBef>
                <a:spcPts val="0"/>
              </a:spcBef>
              <a:spcAft>
                <a:spcPts val="0"/>
              </a:spcAft>
              <a:buClr>
                <a:srgbClr val="FFFFFF"/>
              </a:buClr>
              <a:buSzPts val="2400"/>
              <a:buFont typeface="Bookman Old Style"/>
              <a:buChar char="•"/>
            </a:pPr>
            <a:r>
              <a:rPr lang="en-US" sz="2400">
                <a:solidFill>
                  <a:srgbClr val="FFFFFF"/>
                </a:solidFill>
                <a:latin typeface="Bookman Old Style"/>
                <a:ea typeface="Bookman Old Style"/>
                <a:cs typeface="Bookman Old Style"/>
                <a:sym typeface="Bookman Old Style"/>
              </a:rPr>
              <a:t>Examples of such partnerships include: swimming pool, community center, art galleries, dog park, incubator space, etc.. </a:t>
            </a:r>
            <a:endParaRPr b="0" i="0" sz="24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80" name="Shape 180"/>
        <p:cNvGrpSpPr/>
        <p:nvPr/>
      </p:nvGrpSpPr>
      <p:grpSpPr>
        <a:xfrm>
          <a:off x="0" y="0"/>
          <a:ext cx="0" cy="0"/>
          <a:chOff x="0" y="0"/>
          <a:chExt cx="0" cy="0"/>
        </a:xfrm>
      </p:grpSpPr>
      <p:sp>
        <p:nvSpPr>
          <p:cNvPr id="181" name="Shape 1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ABD58D"/>
              </a:buClr>
              <a:buSzPts val="4400"/>
              <a:buFont typeface="Bookman Old Style"/>
              <a:buNone/>
            </a:pPr>
            <a:r>
              <a:rPr b="0" i="0" lang="en-US" sz="4400" u="none" cap="none" strike="noStrike">
                <a:solidFill>
                  <a:srgbClr val="ABD58D"/>
                </a:solidFill>
                <a:latin typeface="Bookman Old Style"/>
                <a:ea typeface="Bookman Old Style"/>
                <a:cs typeface="Bookman Old Style"/>
                <a:sym typeface="Bookman Old Style"/>
              </a:rPr>
              <a:t>Planning Process - Methodology</a:t>
            </a:r>
            <a:endParaRPr b="0" i="0" sz="4400" u="none" cap="none" strike="noStrike">
              <a:solidFill>
                <a:schemeClr val="dk1"/>
              </a:solidFill>
              <a:latin typeface="Calibri"/>
              <a:ea typeface="Calibri"/>
              <a:cs typeface="Calibri"/>
              <a:sym typeface="Calibri"/>
            </a:endParaRPr>
          </a:p>
        </p:txBody>
      </p:sp>
      <p:sp>
        <p:nvSpPr>
          <p:cNvPr id="182" name="Shape 182"/>
          <p:cNvSpPr txBox="1"/>
          <p:nvPr>
            <p:ph idx="1" type="body"/>
          </p:nvPr>
        </p:nvSpPr>
        <p:spPr>
          <a:xfrm>
            <a:off x="1656740" y="2147135"/>
            <a:ext cx="9906000" cy="3541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0" i="0" lang="en-US" sz="2800" u="none" cap="none" strike="noStrike">
                <a:solidFill>
                  <a:srgbClr val="FFFFFF"/>
                </a:solidFill>
                <a:latin typeface="Bookman Old Style"/>
                <a:ea typeface="Bookman Old Style"/>
                <a:cs typeface="Bookman Old Style"/>
                <a:sym typeface="Bookman Old Style"/>
              </a:rPr>
              <a:t>1. Review of Existing Documents</a:t>
            </a:r>
            <a:endParaRPr b="0" i="0" sz="2800" u="none" cap="none" strike="noStrike">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rgbClr val="FFFFFF"/>
                </a:solidFill>
                <a:latin typeface="Bookman Old Style"/>
                <a:ea typeface="Bookman Old Style"/>
                <a:cs typeface="Bookman Old Style"/>
                <a:sym typeface="Bookman Old Style"/>
              </a:rPr>
              <a:t>2. Field Study </a:t>
            </a:r>
            <a:endParaRPr b="0" i="0" sz="2800" u="none" cap="none" strike="noStrike">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rgbClr val="FFFFFF"/>
                </a:solidFill>
                <a:latin typeface="Bookman Old Style"/>
                <a:ea typeface="Bookman Old Style"/>
                <a:cs typeface="Bookman Old Style"/>
                <a:sym typeface="Bookman Old Style"/>
              </a:rPr>
              <a:t>3. Public Forum </a:t>
            </a:r>
            <a:endParaRPr b="0" i="0" sz="2800" u="none" cap="none" strike="noStrike">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rgbClr val="FFFFFF"/>
                </a:solidFill>
                <a:latin typeface="Bookman Old Style"/>
                <a:ea typeface="Bookman Old Style"/>
                <a:cs typeface="Bookman Old Style"/>
                <a:sym typeface="Bookman Old Style"/>
              </a:rPr>
              <a:t>4. ESRI Community Analysis </a:t>
            </a:r>
            <a:endParaRPr b="0" i="0" sz="2800" u="none" cap="none" strike="noStrike">
              <a:solidFill>
                <a:srgbClr val="FFFFFF"/>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rgbClr val="FFFFFF"/>
                </a:solidFill>
                <a:latin typeface="Bookman Old Style"/>
                <a:ea typeface="Bookman Old Style"/>
                <a:cs typeface="Bookman Old Style"/>
                <a:sym typeface="Bookman Old Style"/>
              </a:rPr>
              <a:t>5. Community Survey</a:t>
            </a:r>
            <a:endParaRPr b="0" i="0" sz="2800" u="none" cap="none" strike="noStrike">
              <a:solidFill>
                <a:srgbClr val="FFFF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69" name="Shape 569"/>
        <p:cNvGrpSpPr/>
        <p:nvPr/>
      </p:nvGrpSpPr>
      <p:grpSpPr>
        <a:xfrm>
          <a:off x="0" y="0"/>
          <a:ext cx="0" cy="0"/>
          <a:chOff x="0" y="0"/>
          <a:chExt cx="0" cy="0"/>
        </a:xfrm>
      </p:grpSpPr>
      <p:sp>
        <p:nvSpPr>
          <p:cNvPr id="570" name="Shape 57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a:t>
            </a:r>
            <a:r>
              <a:rPr lang="en-US">
                <a:solidFill>
                  <a:srgbClr val="ACD58D"/>
                </a:solidFill>
                <a:latin typeface="Bookman Old Style"/>
                <a:ea typeface="Bookman Old Style"/>
                <a:cs typeface="Bookman Old Style"/>
                <a:sym typeface="Bookman Old Style"/>
              </a:rPr>
              <a:t>Initiative</a:t>
            </a:r>
            <a:r>
              <a:rPr lang="en-US">
                <a:solidFill>
                  <a:srgbClr val="ACD58D"/>
                </a:solidFill>
                <a:latin typeface="Bookman Old Style"/>
                <a:ea typeface="Bookman Old Style"/>
                <a:cs typeface="Bookman Old Style"/>
                <a:sym typeface="Bookman Old Style"/>
              </a:rPr>
              <a:t> 6: </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Business Incubator Space</a:t>
            </a:r>
            <a:endParaRPr b="0" i="0" sz="4400" u="none" cap="none" strike="noStrike">
              <a:solidFill>
                <a:srgbClr val="FFFFFF"/>
              </a:solidFill>
              <a:latin typeface="Bookman Old Style"/>
              <a:ea typeface="Bookman Old Style"/>
              <a:cs typeface="Bookman Old Style"/>
              <a:sym typeface="Bookman Old Style"/>
            </a:endParaRPr>
          </a:p>
        </p:txBody>
      </p:sp>
      <p:sp>
        <p:nvSpPr>
          <p:cNvPr id="571" name="Shape 57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None/>
            </a:pPr>
            <a:r>
              <a:rPr lang="en-US">
                <a:solidFill>
                  <a:schemeClr val="lt1"/>
                </a:solidFill>
                <a:latin typeface="Bookman Old Style"/>
                <a:ea typeface="Bookman Old Style"/>
                <a:cs typeface="Bookman Old Style"/>
                <a:sym typeface="Bookman Old Style"/>
              </a:rPr>
              <a:t>G</a:t>
            </a:r>
            <a:r>
              <a:rPr lang="en-US">
                <a:solidFill>
                  <a:srgbClr val="FFFFFF"/>
                </a:solidFill>
                <a:latin typeface="Bookman Old Style"/>
                <a:ea typeface="Bookman Old Style"/>
                <a:cs typeface="Bookman Old Style"/>
                <a:sym typeface="Bookman Old Style"/>
              </a:rPr>
              <a:t>oals: </a:t>
            </a:r>
            <a:endParaRPr>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Locate inside community cente</a:t>
            </a:r>
            <a:r>
              <a:rPr lang="en-US">
                <a:solidFill>
                  <a:srgbClr val="FFFFFF"/>
                </a:solidFill>
                <a:latin typeface="Bookman Old Style"/>
                <a:ea typeface="Bookman Old Style"/>
                <a:cs typeface="Bookman Old Style"/>
                <a:sym typeface="Bookman Old Style"/>
              </a:rPr>
              <a:t>r, it c</a:t>
            </a:r>
            <a:r>
              <a:rPr b="0" i="0" lang="en-US" sz="2800" u="none" cap="none" strike="noStrike">
                <a:solidFill>
                  <a:srgbClr val="FFFFFF"/>
                </a:solidFill>
                <a:latin typeface="Bookman Old Style"/>
                <a:ea typeface="Bookman Old Style"/>
                <a:cs typeface="Bookman Old Style"/>
                <a:sym typeface="Bookman Old Style"/>
              </a:rPr>
              <a:t>an help kick-start downtown Waterloo’s economy and vibra</a:t>
            </a:r>
            <a:r>
              <a:rPr b="0" i="0" lang="en-US" sz="2800" u="none" cap="none" strike="noStrike">
                <a:solidFill>
                  <a:srgbClr val="FFFFFF"/>
                </a:solidFill>
                <a:latin typeface="Bookman Old Style"/>
                <a:ea typeface="Bookman Old Style"/>
                <a:cs typeface="Bookman Old Style"/>
                <a:sym typeface="Bookman Old Style"/>
              </a:rPr>
              <a:t>ncy</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Helps reduce upfront costs of opening/operating new business</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Encourages collaboration between businesses/organizations occupying the space</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Establishes downtown Waterloo as an innovative, business-friendly location in the region</a:t>
            </a:r>
            <a:endParaRPr b="0"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76" name="Shape 576"/>
        <p:cNvGrpSpPr/>
        <p:nvPr/>
      </p:nvGrpSpPr>
      <p:grpSpPr>
        <a:xfrm>
          <a:off x="0" y="0"/>
          <a:ext cx="0" cy="0"/>
          <a:chOff x="0" y="0"/>
          <a:chExt cx="0" cy="0"/>
        </a:xfrm>
      </p:grpSpPr>
      <p:sp>
        <p:nvSpPr>
          <p:cNvPr id="577" name="Shape 57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Costs,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578" name="Shape 578"/>
          <p:cNvGraphicFramePr/>
          <p:nvPr/>
        </p:nvGraphicFramePr>
        <p:xfrm>
          <a:off x="537875" y="1949750"/>
          <a:ext cx="3000000" cy="3000000"/>
        </p:xfrm>
        <a:graphic>
          <a:graphicData uri="http://schemas.openxmlformats.org/drawingml/2006/table">
            <a:tbl>
              <a:tblPr>
                <a:noFill/>
                <a:tableStyleId>{6C04C598-F70F-4926-B93A-A486FF62F117}</a:tableStyleId>
              </a:tblPr>
              <a:tblGrid>
                <a:gridCol w="1559550"/>
                <a:gridCol w="4216800"/>
                <a:gridCol w="1551425"/>
                <a:gridCol w="2296325"/>
                <a:gridCol w="1492150"/>
              </a:tblGrid>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Project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Community Partner(s)</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Cost</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Funding Source</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CD58D"/>
                          </a:solidFill>
                          <a:latin typeface="Bookman Old Style"/>
                          <a:ea typeface="Bookman Old Style"/>
                          <a:cs typeface="Bookman Old Style"/>
                          <a:sym typeface="Bookman Old Style"/>
                        </a:rPr>
                        <a:t>Priority</a:t>
                      </a:r>
                      <a:endParaRPr b="1" sz="2400" u="none" cap="none" strike="noStrike">
                        <a:solidFill>
                          <a:srgbClr val="ACD58D"/>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810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a:solidFill>
                            <a:schemeClr val="lt1"/>
                          </a:solidFill>
                          <a:latin typeface="Bookman Old Style"/>
                          <a:ea typeface="Bookman Old Style"/>
                          <a:cs typeface="Bookman Old Style"/>
                          <a:sym typeface="Bookman Old Style"/>
                        </a:rPr>
                        <a:t>Business Incubator Space</a:t>
                      </a:r>
                      <a:endParaRPr b="1"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1100"/>
                        <a:buFont typeface="Arial"/>
                        <a:buNone/>
                      </a:pPr>
                      <a:r>
                        <a:rPr lang="en-US" sz="1800" u="none" cap="none" strike="noStrike">
                          <a:solidFill>
                            <a:schemeClr val="lt1"/>
                          </a:solidFill>
                          <a:latin typeface="Bookman Old Style"/>
                          <a:ea typeface="Bookman Old Style"/>
                          <a:cs typeface="Bookman Old Style"/>
                          <a:sym typeface="Bookman Old Style"/>
                        </a:rPr>
                        <a:t>Town of Waterloo, </a:t>
                      </a:r>
                      <a:r>
                        <a:rPr lang="en-US" sz="1800">
                          <a:solidFill>
                            <a:schemeClr val="lt1"/>
                          </a:solidFill>
                          <a:latin typeface="Bookman Old Style"/>
                          <a:ea typeface="Bookman Old Style"/>
                          <a:cs typeface="Bookman Old Style"/>
                          <a:sym typeface="Bookman Old Style"/>
                        </a:rPr>
                        <a:t>Indiana Economic Development Corporation, DeKalb County Economic Development Partnership</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a:t>
                      </a:r>
                      <a:r>
                        <a:rPr lang="en-US" sz="1800">
                          <a:solidFill>
                            <a:schemeClr val="lt1"/>
                          </a:solidFill>
                          <a:latin typeface="Bookman Old Style"/>
                          <a:ea typeface="Bookman Old Style"/>
                          <a:cs typeface="Bookman Old Style"/>
                          <a:sym typeface="Bookman Old Style"/>
                        </a:rPr>
                        <a:t>50,000 - $100,000</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Bookman Old Style"/>
                          <a:ea typeface="Bookman Old Style"/>
                          <a:cs typeface="Bookman Old Style"/>
                          <a:sym typeface="Bookman Old Style"/>
                        </a:rPr>
                        <a:t>Town of Waterloo, Indiana Economic Development Corporation, DeKalb County Economic Development Partnership</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lang="en-US" sz="1800" u="none" cap="none" strike="noStrike">
                          <a:solidFill>
                            <a:schemeClr val="lt1"/>
                          </a:solidFill>
                          <a:latin typeface="Bookman Old Style"/>
                          <a:ea typeface="Bookman Old Style"/>
                          <a:cs typeface="Bookman Old Style"/>
                          <a:sym typeface="Bookman Old Style"/>
                        </a:rPr>
                        <a:t>Low</a:t>
                      </a:r>
                      <a:endParaRPr sz="1800" u="none" cap="none" strike="noStrike">
                        <a:solidFill>
                          <a:schemeClr val="lt1"/>
                        </a:solidFill>
                        <a:latin typeface="Bookman Old Style"/>
                        <a:ea typeface="Bookman Old Style"/>
                        <a:cs typeface="Bookman Old Style"/>
                        <a:sym typeface="Bookman Old Style"/>
                      </a:endParaRPr>
                    </a:p>
                  </a:txBody>
                  <a:tcPr marT="91425" marB="91425" marR="91425" marL="91425"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82" name="Shape 582"/>
        <p:cNvGrpSpPr/>
        <p:nvPr/>
      </p:nvGrpSpPr>
      <p:grpSpPr>
        <a:xfrm>
          <a:off x="0" y="0"/>
          <a:ext cx="0" cy="0"/>
          <a:chOff x="0" y="0"/>
          <a:chExt cx="0" cy="0"/>
        </a:xfrm>
      </p:grpSpPr>
      <p:sp>
        <p:nvSpPr>
          <p:cNvPr id="583" name="Shape 5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Times New Roman"/>
              <a:buNone/>
            </a:pPr>
            <a:r>
              <a:rPr lang="en-US" sz="4000">
                <a:solidFill>
                  <a:srgbClr val="ACD58D"/>
                </a:solidFill>
                <a:latin typeface="Bookman Old Style"/>
                <a:ea typeface="Bookman Old Style"/>
                <a:cs typeface="Bookman Old Style"/>
                <a:sym typeface="Bookman Old Style"/>
              </a:rPr>
              <a:t>Policy Initiative 7: </a:t>
            </a:r>
            <a:endParaRPr sz="4000">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000"/>
              <a:buFont typeface="Times New Roman"/>
              <a:buNone/>
            </a:pPr>
            <a:r>
              <a:rPr lang="en-US" sz="4000">
                <a:solidFill>
                  <a:srgbClr val="FFFFFF"/>
                </a:solidFill>
                <a:latin typeface="Bookman Old Style"/>
                <a:ea typeface="Bookman Old Style"/>
                <a:cs typeface="Bookman Old Style"/>
                <a:sym typeface="Bookman Old Style"/>
              </a:rPr>
              <a:t>Reuse</a:t>
            </a:r>
            <a:r>
              <a:rPr lang="en-US" sz="4000">
                <a:solidFill>
                  <a:srgbClr val="FFFFFF"/>
                </a:solidFill>
                <a:latin typeface="Bookman Old Style"/>
                <a:ea typeface="Bookman Old Style"/>
                <a:cs typeface="Bookman Old Style"/>
                <a:sym typeface="Bookman Old Style"/>
              </a:rPr>
              <a:t> of Existing Building</a:t>
            </a:r>
            <a:br>
              <a:rPr b="0" i="0" lang="en-US" sz="4000" u="none" cap="none" strike="noStrike">
                <a:solidFill>
                  <a:srgbClr val="ACD58D"/>
                </a:solidFill>
                <a:latin typeface="Bookman Old Style"/>
                <a:ea typeface="Bookman Old Style"/>
                <a:cs typeface="Bookman Old Style"/>
                <a:sym typeface="Bookman Old Style"/>
              </a:rPr>
            </a:br>
            <a:r>
              <a:rPr b="0" i="0" lang="en-US" sz="3000" u="none" cap="none" strike="noStrike">
                <a:solidFill>
                  <a:srgbClr val="ACD58D"/>
                </a:solidFill>
                <a:latin typeface="Bookman Old Style"/>
                <a:ea typeface="Bookman Old Style"/>
                <a:cs typeface="Bookman Old Style"/>
                <a:sym typeface="Bookman Old Style"/>
              </a:rPr>
              <a:t>(200 North Wayne Street)</a:t>
            </a:r>
            <a:endParaRPr b="0" i="0" sz="3000" u="none" cap="none" strike="noStrike">
              <a:solidFill>
                <a:srgbClr val="ACD58D"/>
              </a:solidFill>
              <a:latin typeface="Bookman Old Style"/>
              <a:ea typeface="Bookman Old Style"/>
              <a:cs typeface="Bookman Old Style"/>
              <a:sym typeface="Bookman Old Style"/>
            </a:endParaRPr>
          </a:p>
        </p:txBody>
      </p:sp>
      <p:pic>
        <p:nvPicPr>
          <p:cNvPr id="584" name="Shape 584"/>
          <p:cNvPicPr preferRelativeResize="0"/>
          <p:nvPr>
            <p:ph idx="1" type="body"/>
          </p:nvPr>
        </p:nvPicPr>
        <p:blipFill rotWithShape="1">
          <a:blip r:embed="rId3">
            <a:alphaModFix/>
          </a:blip>
          <a:srcRect b="0" l="0" r="0" t="0"/>
          <a:stretch/>
        </p:blipFill>
        <p:spPr>
          <a:xfrm>
            <a:off x="225740" y="2060570"/>
            <a:ext cx="5794060" cy="4340230"/>
          </a:xfrm>
          <a:prstGeom prst="rect">
            <a:avLst/>
          </a:prstGeom>
          <a:noFill/>
          <a:ln>
            <a:noFill/>
          </a:ln>
        </p:spPr>
      </p:pic>
      <p:pic>
        <p:nvPicPr>
          <p:cNvPr id="585" name="Shape 585"/>
          <p:cNvPicPr preferRelativeResize="0"/>
          <p:nvPr>
            <p:ph idx="2" type="body"/>
          </p:nvPr>
        </p:nvPicPr>
        <p:blipFill rotWithShape="1">
          <a:blip r:embed="rId4">
            <a:alphaModFix/>
          </a:blip>
          <a:srcRect b="0" l="0" r="0" t="0"/>
          <a:stretch/>
        </p:blipFill>
        <p:spPr>
          <a:xfrm>
            <a:off x="6172200" y="2118916"/>
            <a:ext cx="5893346" cy="4281884"/>
          </a:xfrm>
          <a:prstGeom prst="rect">
            <a:avLst/>
          </a:prstGeom>
          <a:noFill/>
          <a:ln>
            <a:noFill/>
          </a:ln>
        </p:spPr>
      </p:pic>
      <p:sp>
        <p:nvSpPr>
          <p:cNvPr id="586" name="Shape 586"/>
          <p:cNvSpPr txBox="1"/>
          <p:nvPr/>
        </p:nvSpPr>
        <p:spPr>
          <a:xfrm>
            <a:off x="4978078" y="6400800"/>
            <a:ext cx="1041722"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Current</a:t>
            </a:r>
            <a:endParaRPr/>
          </a:p>
        </p:txBody>
      </p:sp>
      <p:sp>
        <p:nvSpPr>
          <p:cNvPr id="587" name="Shape 587"/>
          <p:cNvSpPr txBox="1"/>
          <p:nvPr/>
        </p:nvSpPr>
        <p:spPr>
          <a:xfrm>
            <a:off x="10798489" y="6400800"/>
            <a:ext cx="1267057" cy="33855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600" u="none" cap="none" strike="noStrike">
                <a:solidFill>
                  <a:srgbClr val="ACD58D"/>
                </a:solidFill>
                <a:latin typeface="Bookman Old Style"/>
                <a:ea typeface="Bookman Old Style"/>
                <a:cs typeface="Bookman Old Style"/>
                <a:sym typeface="Bookman Old Style"/>
              </a:rPr>
              <a:t>Proposed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92" name="Shape 592"/>
        <p:cNvGrpSpPr/>
        <p:nvPr/>
      </p:nvGrpSpPr>
      <p:grpSpPr>
        <a:xfrm>
          <a:off x="0" y="0"/>
          <a:ext cx="0" cy="0"/>
          <a:chOff x="0" y="0"/>
          <a:chExt cx="0" cy="0"/>
        </a:xfrm>
      </p:grpSpPr>
      <p:sp>
        <p:nvSpPr>
          <p:cNvPr id="593" name="Shape 593"/>
          <p:cNvSpPr txBox="1"/>
          <p:nvPr>
            <p:ph type="title"/>
          </p:nvPr>
        </p:nvSpPr>
        <p:spPr>
          <a:xfrm>
            <a:off x="838200" y="23047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594" name="Shape 594"/>
          <p:cNvSpPr txBox="1"/>
          <p:nvPr>
            <p:ph idx="1" type="body"/>
          </p:nvPr>
        </p:nvSpPr>
        <p:spPr>
          <a:xfrm>
            <a:off x="838200" y="1604400"/>
            <a:ext cx="10515600" cy="435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US" sz="1800">
                <a:solidFill>
                  <a:srgbClr val="ABD58D"/>
                </a:solidFill>
                <a:latin typeface="Times"/>
                <a:ea typeface="Times"/>
                <a:cs typeface="Times"/>
                <a:sym typeface="Times"/>
              </a:rPr>
              <a:t>“So again, do you remember the Green Parrot restaurant? If you do, you would have to want it to come back. Don’t let the old feelings go away. Bring back the Green Parrot!”</a:t>
            </a:r>
            <a:endParaRPr i="1" sz="1800">
              <a:solidFill>
                <a:srgbClr val="ABD58D"/>
              </a:solidFill>
              <a:latin typeface="Times"/>
              <a:ea typeface="Times"/>
              <a:cs typeface="Times"/>
              <a:sym typeface="Times"/>
            </a:endParaRPr>
          </a:p>
          <a:p>
            <a:pPr indent="-342900" lvl="0" marL="457200" rtl="0" algn="ctr">
              <a:lnSpc>
                <a:spcPct val="115000"/>
              </a:lnSpc>
              <a:spcBef>
                <a:spcPts val="500"/>
              </a:spcBef>
              <a:spcAft>
                <a:spcPts val="0"/>
              </a:spcAft>
              <a:buClr>
                <a:srgbClr val="ACD58D"/>
              </a:buClr>
              <a:buSzPts val="1800"/>
              <a:buFont typeface="Times"/>
              <a:buChar char="-"/>
            </a:pPr>
            <a:r>
              <a:rPr lang="en-US" sz="1800">
                <a:solidFill>
                  <a:srgbClr val="ACD58D"/>
                </a:solidFill>
                <a:latin typeface="Times"/>
                <a:ea typeface="Times"/>
                <a:cs typeface="Times"/>
                <a:sym typeface="Times"/>
              </a:rPr>
              <a:t>Joshua S., Elementary Student</a:t>
            </a:r>
            <a:endParaRPr sz="1800">
              <a:solidFill>
                <a:srgbClr val="ACD58D"/>
              </a:solidFill>
              <a:latin typeface="Times"/>
              <a:ea typeface="Times"/>
              <a:cs typeface="Times"/>
              <a:sym typeface="Times"/>
            </a:endParaRPr>
          </a:p>
          <a:p>
            <a:pPr indent="0" lvl="0" marL="0" rtl="0" algn="ctr">
              <a:lnSpc>
                <a:spcPct val="115000"/>
              </a:lnSpc>
              <a:spcBef>
                <a:spcPts val="500"/>
              </a:spcBef>
              <a:spcAft>
                <a:spcPts val="0"/>
              </a:spcAft>
              <a:buNone/>
            </a:pPr>
            <a:r>
              <a:t/>
            </a:r>
            <a:endParaRPr sz="1800">
              <a:solidFill>
                <a:srgbClr val="ACD58D"/>
              </a:solidFill>
              <a:latin typeface="Times"/>
              <a:ea typeface="Times"/>
              <a:cs typeface="Times"/>
              <a:sym typeface="Times"/>
            </a:endParaRPr>
          </a:p>
          <a:p>
            <a:pPr indent="-406400" lvl="0" marL="457200" marR="0" rtl="0" algn="l">
              <a:lnSpc>
                <a:spcPct val="115000"/>
              </a:lnSpc>
              <a:spcBef>
                <a:spcPts val="5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Decreases blight</a:t>
            </a:r>
            <a:endParaRPr>
              <a:solidFill>
                <a:srgbClr val="FFFFFF"/>
              </a:solidFill>
              <a:latin typeface="Bookman Old Style"/>
              <a:ea typeface="Bookman Old Style"/>
              <a:cs typeface="Bookman Old Style"/>
              <a:sym typeface="Bookman Old Style"/>
            </a:endParaRPr>
          </a:p>
          <a:p>
            <a:pPr indent="-406400" lvl="0" marL="457200" marR="0" rtl="0" algn="l">
              <a:lnSpc>
                <a:spcPct val="115000"/>
              </a:lnSpc>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Remodels and repurposes existing downtown building space</a:t>
            </a:r>
            <a:endParaRPr>
              <a:solidFill>
                <a:srgbClr val="FFFFFF"/>
              </a:solidFill>
              <a:latin typeface="Bookman Old Style"/>
              <a:ea typeface="Bookman Old Style"/>
              <a:cs typeface="Bookman Old Style"/>
              <a:sym typeface="Bookman Old Style"/>
            </a:endParaRPr>
          </a:p>
          <a:p>
            <a:pPr indent="-406400" lvl="0" marL="457200" marR="0" rtl="0" algn="l">
              <a:lnSpc>
                <a:spcPct val="115000"/>
              </a:lnSpc>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Generates economic activity</a:t>
            </a:r>
            <a:endParaRPr>
              <a:solidFill>
                <a:srgbClr val="FFFFFF"/>
              </a:solidFill>
              <a:latin typeface="Bookman Old Style"/>
              <a:ea typeface="Bookman Old Style"/>
              <a:cs typeface="Bookman Old Style"/>
              <a:sym typeface="Bookman Old Style"/>
            </a:endParaRPr>
          </a:p>
          <a:p>
            <a:pPr indent="-406400" lvl="0" marL="457200" marR="0" rtl="0" algn="l">
              <a:lnSpc>
                <a:spcPct val="115000"/>
              </a:lnSpc>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Brings visitors and residents to the downtown</a:t>
            </a:r>
            <a:endParaRPr>
              <a:solidFill>
                <a:srgbClr val="FFFFFF"/>
              </a:solidFill>
              <a:latin typeface="Bookman Old Style"/>
              <a:ea typeface="Bookman Old Style"/>
              <a:cs typeface="Bookman Old Style"/>
              <a:sym typeface="Bookman Old Style"/>
            </a:endParaRPr>
          </a:p>
          <a:p>
            <a:pPr indent="-406400" lvl="0" marL="457200" marR="0" rtl="0" algn="l">
              <a:lnSpc>
                <a:spcPct val="115000"/>
              </a:lnSpc>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Responds to a community need</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599" name="Shape 599"/>
        <p:cNvGrpSpPr/>
        <p:nvPr/>
      </p:nvGrpSpPr>
      <p:grpSpPr>
        <a:xfrm>
          <a:off x="0" y="0"/>
          <a:ext cx="0" cy="0"/>
          <a:chOff x="0" y="0"/>
          <a:chExt cx="0" cy="0"/>
        </a:xfrm>
      </p:grpSpPr>
      <p:sp>
        <p:nvSpPr>
          <p:cNvPr id="600" name="Shape 60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Costs, Partners, and Priority</a:t>
            </a:r>
            <a:r>
              <a:rPr b="0" i="0" lang="en-US" sz="4400" u="none" cap="none" strike="noStrike">
                <a:solidFill>
                  <a:srgbClr val="ACD58D"/>
                </a:solidFill>
                <a:latin typeface="Bookman Old Style"/>
                <a:ea typeface="Bookman Old Style"/>
                <a:cs typeface="Bookman Old Style"/>
                <a:sym typeface="Bookman Old Style"/>
              </a:rPr>
              <a:t>    </a:t>
            </a:r>
            <a:endParaRPr b="0" i="0" sz="4400" u="none" cap="none" strike="noStrike">
              <a:solidFill>
                <a:srgbClr val="ACD58D"/>
              </a:solidFill>
              <a:latin typeface="Bookman Old Style"/>
              <a:ea typeface="Bookman Old Style"/>
              <a:cs typeface="Bookman Old Style"/>
              <a:sym typeface="Bookman Old Style"/>
            </a:endParaRPr>
          </a:p>
        </p:txBody>
      </p:sp>
      <p:sp>
        <p:nvSpPr>
          <p:cNvPr id="601" name="Shape 60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br>
              <a:rPr b="0" i="0" lang="en-U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2800"/>
              <a:buFont typeface="Arial"/>
              <a:buNone/>
            </a:pPr>
            <a:r>
              <a:t/>
            </a:r>
            <a:endParaRPr b="0" i="0" sz="9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graphicFrame>
        <p:nvGraphicFramePr>
          <p:cNvPr id="602" name="Shape 602"/>
          <p:cNvGraphicFramePr/>
          <p:nvPr/>
        </p:nvGraphicFramePr>
        <p:xfrm>
          <a:off x="708471" y="1941047"/>
          <a:ext cx="3000000" cy="3000000"/>
        </p:xfrm>
        <a:graphic>
          <a:graphicData uri="http://schemas.openxmlformats.org/drawingml/2006/table">
            <a:tbl>
              <a:tblPr>
                <a:noFill/>
                <a:tableStyleId>{2DC37B69-B0D3-411D-B0AC-8B78E973675B}</a:tableStyleId>
              </a:tblPr>
              <a:tblGrid>
                <a:gridCol w="1429400"/>
                <a:gridCol w="4002175"/>
                <a:gridCol w="1073300"/>
                <a:gridCol w="2899000"/>
                <a:gridCol w="1371175"/>
              </a:tblGrid>
              <a:tr h="7473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355025">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b="1" sz="1800">
                        <a:solidFill>
                          <a:schemeClr val="lt1"/>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1" lang="en-US" sz="1800">
                          <a:solidFill>
                            <a:schemeClr val="lt1"/>
                          </a:solidFill>
                          <a:latin typeface="Bookman Old Style"/>
                          <a:ea typeface="Bookman Old Style"/>
                          <a:cs typeface="Bookman Old Style"/>
                          <a:sym typeface="Bookman Old Style"/>
                        </a:rPr>
                        <a:t>Reuse of Existing Buildings</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Waterloo Main Street Inc., DeKalb Chamber Partnership, DeKalb County Economic Development, Community Foundation of DeKalb County, Redevelopment Commission</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TBD</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400"/>
                        <a:buFont typeface="Arial"/>
                        <a:buNone/>
                      </a:pPr>
                      <a:r>
                        <a:rPr lang="en-US" sz="1800">
                          <a:solidFill>
                            <a:srgbClr val="FFFFFF"/>
                          </a:solidFill>
                          <a:latin typeface="Bookman Old Style"/>
                          <a:ea typeface="Bookman Old Style"/>
                          <a:cs typeface="Bookman Old Style"/>
                          <a:sym typeface="Bookman Old Style"/>
                        </a:rPr>
                        <a:t>Town of Waterloo,</a:t>
                      </a:r>
                      <a:endParaRPr sz="1800">
                        <a:solidFill>
                          <a:srgbClr val="FFFFFF"/>
                        </a:solidFill>
                        <a:latin typeface="Bookman Old Style"/>
                        <a:ea typeface="Bookman Old Style"/>
                        <a:cs typeface="Bookman Old Style"/>
                        <a:sym typeface="Bookman Old Style"/>
                      </a:endParaRPr>
                    </a:p>
                    <a:p>
                      <a:pPr indent="0" lvl="0" marL="0" rtl="0" algn="ctr">
                        <a:spcBef>
                          <a:spcPts val="0"/>
                        </a:spcBef>
                        <a:spcAft>
                          <a:spcPts val="0"/>
                        </a:spcAft>
                        <a:buClr>
                          <a:schemeClr val="dk1"/>
                        </a:buClr>
                        <a:buSzPts val="1400"/>
                        <a:buFont typeface="Arial"/>
                        <a:buNone/>
                      </a:pPr>
                      <a:r>
                        <a:rPr lang="en-US" sz="1800">
                          <a:solidFill>
                            <a:srgbClr val="FFFFFF"/>
                          </a:solidFill>
                          <a:latin typeface="Bookman Old Style"/>
                          <a:ea typeface="Bookman Old Style"/>
                          <a:cs typeface="Bookman Old Style"/>
                          <a:sym typeface="Bookman Old Style"/>
                        </a:rPr>
                        <a:t>Waterloo Main Street Inc., DeKalb Chamber Partnership, DeKalb County Economic Development, Community Foundation of DeKalb County, Redevelopment Commission</a:t>
                      </a:r>
                      <a:endParaRPr sz="1800">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sz="1800">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lang="en-US" sz="1800">
                          <a:solidFill>
                            <a:srgbClr val="FFFFFF"/>
                          </a:solidFill>
                          <a:latin typeface="Bookman Old Style"/>
                          <a:ea typeface="Bookman Old Style"/>
                          <a:cs typeface="Bookman Old Style"/>
                          <a:sym typeface="Bookman Old Style"/>
                        </a:rPr>
                        <a:t>High</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07" name="Shape 607"/>
        <p:cNvGrpSpPr/>
        <p:nvPr/>
      </p:nvGrpSpPr>
      <p:grpSpPr>
        <a:xfrm>
          <a:off x="0" y="0"/>
          <a:ext cx="0" cy="0"/>
          <a:chOff x="0" y="0"/>
          <a:chExt cx="0" cy="0"/>
        </a:xfrm>
      </p:grpSpPr>
      <p:sp>
        <p:nvSpPr>
          <p:cNvPr id="608" name="Shape 60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Initiative 8:</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Restaurant Incubator Space</a:t>
            </a:r>
            <a:endParaRPr b="0" i="0" sz="4400" u="none" cap="none" strike="noStrike">
              <a:solidFill>
                <a:srgbClr val="FFFFFF"/>
              </a:solidFill>
              <a:latin typeface="Bookman Old Style"/>
              <a:ea typeface="Bookman Old Style"/>
              <a:cs typeface="Bookman Old Style"/>
              <a:sym typeface="Bookman Old Style"/>
            </a:endParaRPr>
          </a:p>
        </p:txBody>
      </p:sp>
      <p:sp>
        <p:nvSpPr>
          <p:cNvPr id="609" name="Shape 609"/>
          <p:cNvSpPr txBox="1"/>
          <p:nvPr>
            <p:ph idx="1" type="body"/>
          </p:nvPr>
        </p:nvSpPr>
        <p:spPr>
          <a:xfrm>
            <a:off x="838200" y="1785350"/>
            <a:ext cx="10238700" cy="4351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610" name="Shape 610"/>
          <p:cNvPicPr preferRelativeResize="0"/>
          <p:nvPr/>
        </p:nvPicPr>
        <p:blipFill rotWithShape="1">
          <a:blip r:embed="rId3">
            <a:alphaModFix/>
          </a:blip>
          <a:srcRect b="0" l="0" r="0" t="0"/>
          <a:stretch/>
        </p:blipFill>
        <p:spPr>
          <a:xfrm>
            <a:off x="6947568" y="4464073"/>
            <a:ext cx="3681174" cy="1546093"/>
          </a:xfrm>
          <a:prstGeom prst="rect">
            <a:avLst/>
          </a:prstGeom>
          <a:noFill/>
          <a:ln>
            <a:noFill/>
          </a:ln>
        </p:spPr>
      </p:pic>
      <p:pic>
        <p:nvPicPr>
          <p:cNvPr id="611" name="Shape 611"/>
          <p:cNvPicPr preferRelativeResize="0"/>
          <p:nvPr/>
        </p:nvPicPr>
        <p:blipFill rotWithShape="1">
          <a:blip r:embed="rId4">
            <a:alphaModFix/>
          </a:blip>
          <a:srcRect b="0" l="0" r="0" t="0"/>
          <a:stretch/>
        </p:blipFill>
        <p:spPr>
          <a:xfrm>
            <a:off x="1042759" y="2016492"/>
            <a:ext cx="5178746" cy="3888916"/>
          </a:xfrm>
          <a:prstGeom prst="rect">
            <a:avLst/>
          </a:prstGeom>
          <a:noFill/>
          <a:ln>
            <a:noFill/>
          </a:ln>
        </p:spPr>
      </p:pic>
      <p:pic>
        <p:nvPicPr>
          <p:cNvPr id="612" name="Shape 612"/>
          <p:cNvPicPr preferRelativeResize="0"/>
          <p:nvPr/>
        </p:nvPicPr>
        <p:blipFill rotWithShape="1">
          <a:blip r:embed="rId5">
            <a:alphaModFix/>
          </a:blip>
          <a:srcRect b="0" l="0" r="0" t="0"/>
          <a:stretch/>
        </p:blipFill>
        <p:spPr>
          <a:xfrm>
            <a:off x="7198626" y="1778964"/>
            <a:ext cx="3430116" cy="228674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17" name="Shape 617"/>
        <p:cNvGrpSpPr/>
        <p:nvPr/>
      </p:nvGrpSpPr>
      <p:grpSpPr>
        <a:xfrm>
          <a:off x="0" y="0"/>
          <a:ext cx="0" cy="0"/>
          <a:chOff x="0" y="0"/>
          <a:chExt cx="0" cy="0"/>
        </a:xfrm>
      </p:grpSpPr>
      <p:sp>
        <p:nvSpPr>
          <p:cNvPr id="618" name="Shape 61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619" name="Shape 619"/>
          <p:cNvSpPr txBox="1"/>
          <p:nvPr>
            <p:ph idx="1" type="body"/>
          </p:nvPr>
        </p:nvSpPr>
        <p:spPr>
          <a:xfrm>
            <a:off x="645750" y="2123675"/>
            <a:ext cx="10900500" cy="20124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Assist both start-up and expanding food businesses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Provide affordable building space and access to expensive equipment</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24" name="Shape 624"/>
        <p:cNvGrpSpPr/>
        <p:nvPr/>
      </p:nvGrpSpPr>
      <p:grpSpPr>
        <a:xfrm>
          <a:off x="0" y="0"/>
          <a:ext cx="0" cy="0"/>
          <a:chOff x="0" y="0"/>
          <a:chExt cx="0" cy="0"/>
        </a:xfrm>
      </p:grpSpPr>
      <p:sp>
        <p:nvSpPr>
          <p:cNvPr id="625" name="Shape 62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a:t>
            </a:r>
            <a:r>
              <a:rPr lang="en-US">
                <a:solidFill>
                  <a:srgbClr val="ACD58D"/>
                </a:solidFill>
                <a:latin typeface="Bookman Old Style"/>
                <a:ea typeface="Bookman Old Style"/>
                <a:cs typeface="Bookman Old Style"/>
                <a:sym typeface="Bookman Old Style"/>
              </a:rPr>
              <a: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626" name="Shape 626"/>
          <p:cNvGraphicFramePr/>
          <p:nvPr/>
        </p:nvGraphicFramePr>
        <p:xfrm>
          <a:off x="723875" y="2590325"/>
          <a:ext cx="3000000" cy="3000000"/>
        </p:xfrm>
        <a:graphic>
          <a:graphicData uri="http://schemas.openxmlformats.org/drawingml/2006/table">
            <a:tbl>
              <a:tblPr>
                <a:noFill/>
                <a:tableStyleId>{6C04C598-F70F-4926-B93A-A486FF62F117}</a:tableStyleId>
              </a:tblPr>
              <a:tblGrid>
                <a:gridCol w="1699650"/>
                <a:gridCol w="2536625"/>
                <a:gridCol w="1700250"/>
                <a:gridCol w="3368975"/>
                <a:gridCol w="1494000"/>
              </a:tblGrid>
              <a:tr h="7846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48662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chemeClr val="lt1"/>
                          </a:solidFill>
                          <a:latin typeface="Bookman Old Style"/>
                          <a:ea typeface="Bookman Old Style"/>
                          <a:cs typeface="Bookman Old Style"/>
                          <a:sym typeface="Bookman Old Style"/>
                        </a:rPr>
                        <a:t>Restaurant Incubator</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Town of Waterloo</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$600,000 - $1.2 million</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USDA Rural Development grants, Specialty Crop Block Grant, SBA loans, Crowdfunding</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a:solidFill>
                            <a:schemeClr val="lt1"/>
                          </a:solidFill>
                          <a:latin typeface="Bookman Old Style"/>
                          <a:ea typeface="Bookman Old Style"/>
                          <a:cs typeface="Bookman Old Style"/>
                          <a:sym typeface="Bookman Old Style"/>
                        </a:rPr>
                        <a:t>Medium</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31" name="Shape 631"/>
        <p:cNvGrpSpPr/>
        <p:nvPr/>
      </p:nvGrpSpPr>
      <p:grpSpPr>
        <a:xfrm>
          <a:off x="0" y="0"/>
          <a:ext cx="0" cy="0"/>
          <a:chOff x="0" y="0"/>
          <a:chExt cx="0" cy="0"/>
        </a:xfrm>
      </p:grpSpPr>
      <p:sp>
        <p:nvSpPr>
          <p:cNvPr id="632" name="Shape 63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Initiative 9: </a:t>
            </a:r>
            <a:endParaRPr>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FFFFFF"/>
                </a:solidFill>
                <a:latin typeface="Bookman Old Style"/>
                <a:ea typeface="Bookman Old Style"/>
                <a:cs typeface="Bookman Old Style"/>
                <a:sym typeface="Bookman Old Style"/>
              </a:rPr>
              <a:t>Grocery Store/Restaurant Incentives</a:t>
            </a:r>
            <a:endParaRPr b="0" i="0" sz="4400" u="none" cap="none" strike="noStrike">
              <a:solidFill>
                <a:srgbClr val="FFFFFF"/>
              </a:solidFill>
              <a:latin typeface="Bookman Old Style"/>
              <a:ea typeface="Bookman Old Style"/>
              <a:cs typeface="Bookman Old Style"/>
              <a:sym typeface="Bookman Old Style"/>
            </a:endParaRPr>
          </a:p>
        </p:txBody>
      </p:sp>
      <p:sp>
        <p:nvSpPr>
          <p:cNvPr id="633" name="Shape 633"/>
          <p:cNvSpPr txBox="1"/>
          <p:nvPr/>
        </p:nvSpPr>
        <p:spPr>
          <a:xfrm>
            <a:off x="2000250" y="1690825"/>
            <a:ext cx="8361600" cy="1703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i="1" lang="en-US" sz="1800">
                <a:solidFill>
                  <a:srgbClr val="ABD58D"/>
                </a:solidFill>
                <a:latin typeface="Bookman Old Style"/>
                <a:ea typeface="Bookman Old Style"/>
                <a:cs typeface="Bookman Old Style"/>
                <a:sym typeface="Bookman Old Style"/>
              </a:rPr>
              <a:t>“</a:t>
            </a:r>
            <a:r>
              <a:rPr i="1" lang="en-US" sz="1800">
                <a:solidFill>
                  <a:srgbClr val="ABD58D"/>
                </a:solidFill>
                <a:latin typeface="Bookman Old Style"/>
                <a:ea typeface="Bookman Old Style"/>
                <a:cs typeface="Bookman Old Style"/>
                <a:sym typeface="Bookman Old Style"/>
              </a:rPr>
              <a:t>Do you want to be healthy? Do you want to grow? Do you want to be strong? Without a grocery store in Waterloo, we can’t be all these things.”</a:t>
            </a:r>
            <a:endParaRPr i="1" sz="1800">
              <a:solidFill>
                <a:srgbClr val="ABD58D"/>
              </a:solidFill>
              <a:latin typeface="Bookman Old Style"/>
              <a:ea typeface="Bookman Old Style"/>
              <a:cs typeface="Bookman Old Style"/>
              <a:sym typeface="Bookman Old Style"/>
            </a:endParaRPr>
          </a:p>
          <a:p>
            <a:pPr indent="-342900" lvl="0" marL="457200" rtl="0" algn="ctr">
              <a:lnSpc>
                <a:spcPct val="115000"/>
              </a:lnSpc>
              <a:spcBef>
                <a:spcPts val="500"/>
              </a:spcBef>
              <a:spcAft>
                <a:spcPts val="0"/>
              </a:spcAft>
              <a:buClr>
                <a:srgbClr val="ABD58D"/>
              </a:buClr>
              <a:buSzPts val="1800"/>
              <a:buFont typeface="Bookman Old Style"/>
              <a:buChar char="-"/>
            </a:pPr>
            <a:r>
              <a:rPr lang="en-US" sz="1800">
                <a:solidFill>
                  <a:srgbClr val="ABD58D"/>
                </a:solidFill>
                <a:latin typeface="Bookman Old Style"/>
                <a:ea typeface="Bookman Old Style"/>
                <a:cs typeface="Bookman Old Style"/>
                <a:sym typeface="Bookman Old Style"/>
              </a:rPr>
              <a:t>Jasmin P., Elementary Student</a:t>
            </a:r>
            <a:endParaRPr sz="1800">
              <a:solidFill>
                <a:srgbClr val="ABD58D"/>
              </a:solidFill>
              <a:latin typeface="Bookman Old Style"/>
              <a:ea typeface="Bookman Old Style"/>
              <a:cs typeface="Bookman Old Style"/>
              <a:sym typeface="Bookman Old Style"/>
            </a:endParaRPr>
          </a:p>
        </p:txBody>
      </p:sp>
      <p:sp>
        <p:nvSpPr>
          <p:cNvPr id="634" name="Shape 634"/>
          <p:cNvSpPr txBox="1"/>
          <p:nvPr>
            <p:ph idx="1" type="body"/>
          </p:nvPr>
        </p:nvSpPr>
        <p:spPr>
          <a:xfrm>
            <a:off x="798125" y="3624125"/>
            <a:ext cx="10900500" cy="23586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Utility Assistance Grant</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New Business Start-Up Incentive Grant</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Rental Assistance Grant</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39" name="Shape 639"/>
        <p:cNvGrpSpPr/>
        <p:nvPr/>
      </p:nvGrpSpPr>
      <p:grpSpPr>
        <a:xfrm>
          <a:off x="0" y="0"/>
          <a:ext cx="0" cy="0"/>
          <a:chOff x="0" y="0"/>
          <a:chExt cx="0" cy="0"/>
        </a:xfrm>
      </p:grpSpPr>
      <p:sp>
        <p:nvSpPr>
          <p:cNvPr id="640" name="Shape 64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Goals</a:t>
            </a:r>
            <a:endParaRPr b="0" i="0" sz="4400" u="none" cap="none" strike="noStrike">
              <a:solidFill>
                <a:srgbClr val="ACD58D"/>
              </a:solidFill>
              <a:latin typeface="Bookman Old Style"/>
              <a:ea typeface="Bookman Old Style"/>
              <a:cs typeface="Bookman Old Style"/>
              <a:sym typeface="Bookman Old Style"/>
            </a:endParaRPr>
          </a:p>
        </p:txBody>
      </p:sp>
      <p:sp>
        <p:nvSpPr>
          <p:cNvPr id="641" name="Shape 641"/>
          <p:cNvSpPr txBox="1"/>
          <p:nvPr>
            <p:ph idx="1" type="body"/>
          </p:nvPr>
        </p:nvSpPr>
        <p:spPr>
          <a:xfrm>
            <a:off x="645750" y="2100600"/>
            <a:ext cx="10900500" cy="26568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Encourage restaurants/grocer to locate downtown</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Reduce start-up costs</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Increase diversity among downtown businesses</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87" name="Shape 187"/>
        <p:cNvGrpSpPr/>
        <p:nvPr/>
      </p:nvGrpSpPr>
      <p:grpSpPr>
        <a:xfrm>
          <a:off x="0" y="0"/>
          <a:ext cx="0" cy="0"/>
          <a:chOff x="0" y="0"/>
          <a:chExt cx="0" cy="0"/>
        </a:xfrm>
      </p:grpSpPr>
      <p:sp>
        <p:nvSpPr>
          <p:cNvPr id="188" name="Shape 188"/>
          <p:cNvSpPr txBox="1"/>
          <p:nvPr>
            <p:ph type="ctrTitle"/>
          </p:nvPr>
        </p:nvSpPr>
        <p:spPr>
          <a:xfrm>
            <a:off x="1868530" y="418000"/>
            <a:ext cx="8791500" cy="14313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ABD58D"/>
              </a:buClr>
              <a:buSzPts val="4400"/>
              <a:buFont typeface="Bookman Old Style"/>
              <a:buNone/>
            </a:pPr>
            <a:r>
              <a:rPr b="0" i="0" lang="en-US" sz="4400" u="none" cap="none" strike="noStrike">
                <a:solidFill>
                  <a:srgbClr val="ABD58D"/>
                </a:solidFill>
                <a:latin typeface="Bookman Old Style"/>
                <a:ea typeface="Bookman Old Style"/>
                <a:cs typeface="Bookman Old Style"/>
                <a:sym typeface="Bookman Old Style"/>
              </a:rPr>
              <a:t>Key Findings from Community Forum</a:t>
            </a:r>
            <a:r>
              <a:rPr lang="en-US" sz="4400">
                <a:solidFill>
                  <a:srgbClr val="ABD58D"/>
                </a:solidFill>
                <a:latin typeface="Bookman Old Style"/>
                <a:ea typeface="Bookman Old Style"/>
                <a:cs typeface="Bookman Old Style"/>
                <a:sym typeface="Bookman Old Style"/>
              </a:rPr>
              <a:t> and Student Essays</a:t>
            </a:r>
            <a:endParaRPr b="0" i="0" sz="6000" u="none" cap="none" strike="noStrike">
              <a:solidFill>
                <a:schemeClr val="dk1"/>
              </a:solidFill>
              <a:latin typeface="Calibri"/>
              <a:ea typeface="Calibri"/>
              <a:cs typeface="Calibri"/>
              <a:sym typeface="Calibri"/>
            </a:endParaRPr>
          </a:p>
        </p:txBody>
      </p:sp>
      <p:sp>
        <p:nvSpPr>
          <p:cNvPr id="189" name="Shape 189"/>
          <p:cNvSpPr txBox="1"/>
          <p:nvPr/>
        </p:nvSpPr>
        <p:spPr>
          <a:xfrm>
            <a:off x="1058025" y="1964600"/>
            <a:ext cx="10147500" cy="4656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1200"/>
              </a:spcBef>
              <a:spcAft>
                <a:spcPts val="0"/>
              </a:spcAft>
              <a:buClr>
                <a:srgbClr val="FFFFFF"/>
              </a:buClr>
              <a:buSzPts val="2000"/>
              <a:buFont typeface="Bookman Old Style"/>
              <a:buChar char="•"/>
            </a:pPr>
            <a:r>
              <a:rPr b="0" i="0" lang="en-US" sz="2000" u="none" cap="none" strike="noStrike">
                <a:solidFill>
                  <a:srgbClr val="FFFFFF"/>
                </a:solidFill>
                <a:latin typeface="Bookman Old Style"/>
                <a:ea typeface="Bookman Old Style"/>
                <a:cs typeface="Bookman Old Style"/>
                <a:sym typeface="Bookman Old Style"/>
              </a:rPr>
              <a:t>Desire for increase in local businesses (retail a</a:t>
            </a:r>
            <a:r>
              <a:rPr lang="en-US" sz="2000">
                <a:solidFill>
                  <a:srgbClr val="FFFFFF"/>
                </a:solidFill>
                <a:latin typeface="Bookman Old Style"/>
                <a:ea typeface="Bookman Old Style"/>
                <a:cs typeface="Bookman Old Style"/>
                <a:sym typeface="Bookman Old Style"/>
              </a:rPr>
              <a:t>nd </a:t>
            </a:r>
            <a:r>
              <a:rPr lang="en-US" sz="2000">
                <a:solidFill>
                  <a:srgbClr val="FFFFFF"/>
                </a:solidFill>
                <a:latin typeface="Bookman Old Style"/>
                <a:ea typeface="Bookman Old Style"/>
                <a:cs typeface="Bookman Old Style"/>
                <a:sym typeface="Bookman Old Style"/>
              </a:rPr>
              <a:t>restaurants</a:t>
            </a:r>
            <a:r>
              <a:rPr lang="en-US" sz="2000">
                <a:solidFill>
                  <a:srgbClr val="FFFFFF"/>
                </a:solidFill>
                <a:latin typeface="Bookman Old Style"/>
                <a:ea typeface="Bookman Old Style"/>
                <a:cs typeface="Bookman Old Style"/>
                <a:sym typeface="Bookman Old Style"/>
              </a:rPr>
              <a:t>) </a:t>
            </a:r>
            <a:endParaRPr sz="2000">
              <a:solidFill>
                <a:srgbClr val="FFFFFF"/>
              </a:solidFill>
              <a:latin typeface="Bookman Old Style"/>
              <a:ea typeface="Bookman Old Style"/>
              <a:cs typeface="Bookman Old Style"/>
              <a:sym typeface="Bookman Old Style"/>
            </a:endParaRPr>
          </a:p>
          <a:p>
            <a:pPr indent="-342900" lvl="0" marL="342900" rtl="0">
              <a:lnSpc>
                <a:spcPct val="150000"/>
              </a:lnSpc>
              <a:spcBef>
                <a:spcPts val="1200"/>
              </a:spcBef>
              <a:spcAft>
                <a:spcPts val="0"/>
              </a:spcAft>
              <a:buClr>
                <a:srgbClr val="FFFFFF"/>
              </a:buClr>
              <a:buSzPts val="2000"/>
              <a:buFont typeface="Bookman Old Style"/>
              <a:buChar char="•"/>
            </a:pPr>
            <a:r>
              <a:rPr lang="en-US" sz="2000">
                <a:solidFill>
                  <a:srgbClr val="FFFFFF"/>
                </a:solidFill>
                <a:latin typeface="Bookman Old Style"/>
                <a:ea typeface="Bookman Old Style"/>
                <a:cs typeface="Bookman Old Style"/>
                <a:sym typeface="Bookman Old Style"/>
              </a:rPr>
              <a:t>Diversification of downtown economic activity, particularly niche businesses</a:t>
            </a:r>
            <a:endParaRPr sz="2000">
              <a:solidFill>
                <a:srgbClr val="FFFFFF"/>
              </a:solidFill>
              <a:latin typeface="Bookman Old Style"/>
              <a:ea typeface="Bookman Old Style"/>
              <a:cs typeface="Bookman Old Style"/>
              <a:sym typeface="Bookman Old Style"/>
            </a:endParaRPr>
          </a:p>
          <a:p>
            <a:pPr indent="-342900" lvl="0" marL="342900" rtl="0">
              <a:lnSpc>
                <a:spcPct val="150000"/>
              </a:lnSpc>
              <a:spcBef>
                <a:spcPts val="1200"/>
              </a:spcBef>
              <a:spcAft>
                <a:spcPts val="0"/>
              </a:spcAft>
              <a:buClr>
                <a:srgbClr val="FFFFFF"/>
              </a:buClr>
              <a:buSzPts val="2000"/>
              <a:buFont typeface="Bookman Old Style"/>
              <a:buChar char="•"/>
            </a:pPr>
            <a:r>
              <a:rPr lang="en-US" sz="2000">
                <a:solidFill>
                  <a:srgbClr val="FFFFFF"/>
                </a:solidFill>
                <a:latin typeface="Bookman Old Style"/>
                <a:ea typeface="Bookman Old Style"/>
                <a:cs typeface="Bookman Old Style"/>
                <a:sym typeface="Bookman Old Style"/>
              </a:rPr>
              <a:t>Importance of making the downtown pedestrian friendly</a:t>
            </a:r>
            <a:endParaRPr sz="2000">
              <a:solidFill>
                <a:srgbClr val="FFFFFF"/>
              </a:solidFill>
              <a:latin typeface="Bookman Old Style"/>
              <a:ea typeface="Bookman Old Style"/>
              <a:cs typeface="Bookman Old Style"/>
              <a:sym typeface="Bookman Old Style"/>
            </a:endParaRPr>
          </a:p>
          <a:p>
            <a:pPr indent="-342900" lvl="0" marL="342900" rtl="0">
              <a:lnSpc>
                <a:spcPct val="150000"/>
              </a:lnSpc>
              <a:spcBef>
                <a:spcPts val="1200"/>
              </a:spcBef>
              <a:spcAft>
                <a:spcPts val="0"/>
              </a:spcAft>
              <a:buClr>
                <a:srgbClr val="FFFFFF"/>
              </a:buClr>
              <a:buSzPts val="2000"/>
              <a:buFont typeface="Bookman Old Style"/>
              <a:buChar char="•"/>
            </a:pPr>
            <a:r>
              <a:rPr b="0" i="0" lang="en-US" sz="2000" u="none" cap="none" strike="noStrike">
                <a:solidFill>
                  <a:srgbClr val="FFFFFF"/>
                </a:solidFill>
                <a:latin typeface="Bookman Old Style"/>
                <a:ea typeface="Bookman Old Style"/>
                <a:cs typeface="Bookman Old Style"/>
                <a:sym typeface="Bookman Old Style"/>
              </a:rPr>
              <a:t>Need for public gathering spaces and community amenities </a:t>
            </a:r>
            <a:endParaRPr>
              <a:solidFill>
                <a:srgbClr val="FFFFFF"/>
              </a:solidFill>
            </a:endParaRPr>
          </a:p>
          <a:p>
            <a:pPr indent="-342900" lvl="0" marL="342900" rtl="0">
              <a:lnSpc>
                <a:spcPct val="150000"/>
              </a:lnSpc>
              <a:spcBef>
                <a:spcPts val="1200"/>
              </a:spcBef>
              <a:spcAft>
                <a:spcPts val="0"/>
              </a:spcAft>
              <a:buClr>
                <a:srgbClr val="FFFFFF"/>
              </a:buClr>
              <a:buSzPts val="2000"/>
              <a:buFont typeface="Bookman Old Style"/>
              <a:buChar char="•"/>
            </a:pPr>
            <a:r>
              <a:rPr b="0" i="0" lang="en-US" sz="2000" u="none" cap="none" strike="noStrike">
                <a:solidFill>
                  <a:srgbClr val="FFFFFF"/>
                </a:solidFill>
                <a:latin typeface="Bookman Old Style"/>
                <a:ea typeface="Bookman Old Style"/>
                <a:cs typeface="Bookman Old Style"/>
                <a:sym typeface="Bookman Old Style"/>
              </a:rPr>
              <a:t>Emphasis on uniqueness</a:t>
            </a:r>
            <a:endParaRPr>
              <a:solidFill>
                <a:srgbClr val="FFFFFF"/>
              </a:solidFill>
            </a:endParaRPr>
          </a:p>
          <a:p>
            <a:pPr indent="-342900" lvl="0" marL="342900" rtl="0">
              <a:lnSpc>
                <a:spcPct val="150000"/>
              </a:lnSpc>
              <a:spcBef>
                <a:spcPts val="1200"/>
              </a:spcBef>
              <a:spcAft>
                <a:spcPts val="0"/>
              </a:spcAft>
              <a:buClr>
                <a:srgbClr val="FFFFFF"/>
              </a:buClr>
              <a:buSzPts val="2000"/>
              <a:buFont typeface="Bookman Old Style"/>
              <a:buChar char="•"/>
            </a:pPr>
            <a:r>
              <a:rPr lang="en-US" sz="2000">
                <a:solidFill>
                  <a:srgbClr val="FFFFFF"/>
                </a:solidFill>
                <a:latin typeface="Bookman Old Style"/>
                <a:ea typeface="Bookman Old Style"/>
                <a:cs typeface="Bookman Old Style"/>
                <a:sym typeface="Bookman Old Style"/>
              </a:rPr>
              <a:t>Capitalize on the</a:t>
            </a:r>
            <a:r>
              <a:rPr b="0" i="0" lang="en-US" sz="2000" u="none" cap="none" strike="noStrike">
                <a:solidFill>
                  <a:srgbClr val="FFFFFF"/>
                </a:solidFill>
                <a:latin typeface="Bookman Old Style"/>
                <a:ea typeface="Bookman Old Style"/>
                <a:cs typeface="Bookman Old Style"/>
                <a:sym typeface="Bookman Old Style"/>
              </a:rPr>
              <a:t> train depot for redevelopment of the downtown</a:t>
            </a:r>
            <a:endParaRPr>
              <a:solidFill>
                <a:srgbClr val="FFFFFF"/>
              </a:solidFill>
            </a:endParaRPr>
          </a:p>
          <a:p>
            <a:pPr indent="-342900" lvl="0" marL="342900" rtl="0">
              <a:lnSpc>
                <a:spcPct val="150000"/>
              </a:lnSpc>
              <a:spcBef>
                <a:spcPts val="1200"/>
              </a:spcBef>
              <a:spcAft>
                <a:spcPts val="0"/>
              </a:spcAft>
              <a:buClr>
                <a:srgbClr val="FFFFFF"/>
              </a:buClr>
              <a:buSzPts val="2000"/>
              <a:buFont typeface="Bookman Old Style"/>
              <a:buChar char="•"/>
            </a:pPr>
            <a:r>
              <a:rPr b="0" i="0" lang="en-US" sz="2000" u="none" cap="none" strike="noStrike">
                <a:solidFill>
                  <a:srgbClr val="FFFFFF"/>
                </a:solidFill>
                <a:latin typeface="Bookman Old Style"/>
                <a:ea typeface="Bookman Old Style"/>
                <a:cs typeface="Bookman Old Style"/>
                <a:sym typeface="Bookman Old Style"/>
              </a:rPr>
              <a:t>Attraction of more traffic off I-69</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46" name="Shape 646"/>
        <p:cNvGrpSpPr/>
        <p:nvPr/>
      </p:nvGrpSpPr>
      <p:grpSpPr>
        <a:xfrm>
          <a:off x="0" y="0"/>
          <a:ext cx="0" cy="0"/>
          <a:chOff x="0" y="0"/>
          <a:chExt cx="0" cy="0"/>
        </a:xfrm>
      </p:grpSpPr>
      <p:sp>
        <p:nvSpPr>
          <p:cNvPr id="647" name="Shape 64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Costs</a:t>
            </a:r>
            <a:r>
              <a:rPr lang="en-US">
                <a:solidFill>
                  <a:srgbClr val="ACD58D"/>
                </a:solidFill>
                <a:latin typeface="Bookman Old Style"/>
                <a:ea typeface="Bookman Old Style"/>
                <a:cs typeface="Bookman Old Style"/>
                <a:sym typeface="Bookman Old Style"/>
              </a:rPr>
              <a: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648" name="Shape 648"/>
          <p:cNvGraphicFramePr/>
          <p:nvPr/>
        </p:nvGraphicFramePr>
        <p:xfrm>
          <a:off x="538250" y="2146475"/>
          <a:ext cx="3000000" cy="3000000"/>
        </p:xfrm>
        <a:graphic>
          <a:graphicData uri="http://schemas.openxmlformats.org/drawingml/2006/table">
            <a:tbl>
              <a:tblPr>
                <a:noFill/>
                <a:tableStyleId>{6C04C598-F70F-4926-B93A-A486FF62F117}</a:tableStyleId>
              </a:tblPr>
              <a:tblGrid>
                <a:gridCol w="2223100"/>
                <a:gridCol w="2223100"/>
                <a:gridCol w="1472850"/>
                <a:gridCol w="3735225"/>
                <a:gridCol w="1461225"/>
              </a:tblGrid>
              <a:tr h="1127075">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Cost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70352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chemeClr val="lt1"/>
                          </a:solidFill>
                          <a:latin typeface="Bookman Old Style"/>
                          <a:ea typeface="Bookman Old Style"/>
                          <a:cs typeface="Bookman Old Style"/>
                          <a:sym typeface="Bookman Old Style"/>
                        </a:rPr>
                        <a:t>Public Utility Grant</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Town of Waterloo</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$2,200</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General Revenue Fund, CDBG</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High </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70352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chemeClr val="lt1"/>
                          </a:solidFill>
                          <a:latin typeface="Bookman Old Style"/>
                          <a:ea typeface="Bookman Old Style"/>
                          <a:cs typeface="Bookman Old Style"/>
                          <a:sym typeface="Bookman Old Style"/>
                        </a:rPr>
                        <a:t>New Businesses Start</a:t>
                      </a:r>
                      <a:r>
                        <a:rPr b="1" lang="en-US" sz="1800">
                          <a:solidFill>
                            <a:schemeClr val="lt1"/>
                          </a:solidFill>
                          <a:latin typeface="Bookman Old Style"/>
                          <a:ea typeface="Bookman Old Style"/>
                          <a:cs typeface="Bookman Old Style"/>
                          <a:sym typeface="Bookman Old Style"/>
                        </a:rPr>
                        <a:t>-</a:t>
                      </a:r>
                      <a:r>
                        <a:rPr b="1" lang="en-US" sz="1800" u="none" cap="none" strike="noStrike">
                          <a:solidFill>
                            <a:schemeClr val="lt1"/>
                          </a:solidFill>
                          <a:latin typeface="Bookman Old Style"/>
                          <a:ea typeface="Bookman Old Style"/>
                          <a:cs typeface="Bookman Old Style"/>
                          <a:sym typeface="Bookman Old Style"/>
                        </a:rPr>
                        <a:t>Up Incentive Grant</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Town of Waterloo</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$3,000</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General Revenue Fund, Chamber of Commerce, CDBG</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High</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70352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1" lang="en-US" sz="1800" u="none" cap="none" strike="noStrike">
                          <a:solidFill>
                            <a:schemeClr val="lt1"/>
                          </a:solidFill>
                          <a:latin typeface="Bookman Old Style"/>
                          <a:ea typeface="Bookman Old Style"/>
                          <a:cs typeface="Bookman Old Style"/>
                          <a:sym typeface="Bookman Old Style"/>
                        </a:rPr>
                        <a:t>Rental Assistance Grant</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Town of Waterloo, </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$3,600</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General Revenue Fund, CDBG</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200"/>
                        <a:buFont typeface="Arial"/>
                        <a:buNone/>
                      </a:pPr>
                      <a:r>
                        <a:rPr lang="en-US" sz="1800" u="none" cap="none" strike="noStrike">
                          <a:solidFill>
                            <a:schemeClr val="lt1"/>
                          </a:solidFill>
                          <a:latin typeface="Bookman Old Style"/>
                          <a:ea typeface="Bookman Old Style"/>
                          <a:cs typeface="Bookman Old Style"/>
                          <a:sym typeface="Bookman Old Style"/>
                        </a:rPr>
                        <a:t>High </a:t>
                      </a:r>
                      <a:endParaRPr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52" name="Shape 652"/>
        <p:cNvGrpSpPr/>
        <p:nvPr/>
      </p:nvGrpSpPr>
      <p:grpSpPr>
        <a:xfrm>
          <a:off x="0" y="0"/>
          <a:ext cx="0" cy="0"/>
          <a:chOff x="0" y="0"/>
          <a:chExt cx="0" cy="0"/>
        </a:xfrm>
      </p:grpSpPr>
      <p:sp>
        <p:nvSpPr>
          <p:cNvPr id="653" name="Shape 653"/>
          <p:cNvSpPr txBox="1"/>
          <p:nvPr>
            <p:ph type="title"/>
          </p:nvPr>
        </p:nvSpPr>
        <p:spPr>
          <a:xfrm>
            <a:off x="838202" y="1437652"/>
            <a:ext cx="10515600" cy="2748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a:t>
            </a:r>
            <a:r>
              <a:rPr lang="en-US">
                <a:solidFill>
                  <a:srgbClr val="ACD58D"/>
                </a:solidFill>
                <a:latin typeface="Bookman Old Style"/>
                <a:ea typeface="Bookman Old Style"/>
                <a:cs typeface="Bookman Old Style"/>
                <a:sym typeface="Bookman Old Style"/>
              </a:rPr>
              <a:t>3</a:t>
            </a:r>
            <a:r>
              <a:rPr b="0" i="0" lang="en-US" sz="4400" u="none" cap="none" strike="noStrike">
                <a:solidFill>
                  <a:srgbClr val="ACD58D"/>
                </a:solidFill>
                <a:latin typeface="Bookman Old Style"/>
                <a:ea typeface="Bookman Old Style"/>
                <a:cs typeface="Bookman Old Style"/>
                <a:sym typeface="Bookman Old Style"/>
              </a:rPr>
              <a:t>:</a:t>
            </a:r>
            <a:endParaRPr b="0" i="0" sz="4400" u="none" cap="none" strike="noStrike">
              <a:solidFill>
                <a:srgbClr val="ACD58D"/>
              </a:solidFill>
              <a:latin typeface="Bookman Old Style"/>
              <a:ea typeface="Bookman Old Style"/>
              <a:cs typeface="Bookman Old Style"/>
              <a:sym typeface="Bookman Old Style"/>
            </a:endParaRPr>
          </a:p>
          <a:p>
            <a:pPr indent="0" lvl="0" marL="0" marR="0" rtl="0" algn="ctr">
              <a:lnSpc>
                <a:spcPct val="90000"/>
              </a:lnSpc>
              <a:spcBef>
                <a:spcPts val="0"/>
              </a:spcBef>
              <a:spcAft>
                <a:spcPts val="0"/>
              </a:spcAft>
              <a:buClr>
                <a:schemeClr val="dk1"/>
              </a:buClr>
              <a:buSzPts val="4400"/>
              <a:buFont typeface="Calibri"/>
              <a:buNone/>
            </a:pPr>
            <a:br>
              <a:rPr b="0" i="0" lang="en-US" sz="4400" u="none" cap="none" strike="noStrike">
                <a:solidFill>
                  <a:srgbClr val="ACD58D"/>
                </a:solidFill>
                <a:latin typeface="Bookman Old Style"/>
                <a:ea typeface="Bookman Old Style"/>
                <a:cs typeface="Bookman Old Style"/>
                <a:sym typeface="Bookman Old Style"/>
              </a:rPr>
            </a:br>
            <a:r>
              <a:rPr lang="en-US" sz="8000">
                <a:solidFill>
                  <a:srgbClr val="FFFFFF"/>
                </a:solidFill>
                <a:latin typeface="Bookman Old Style"/>
                <a:ea typeface="Bookman Old Style"/>
                <a:cs typeface="Bookman Old Style"/>
                <a:sym typeface="Bookman Old Style"/>
              </a:rPr>
              <a:t>Regulations</a:t>
            </a:r>
            <a:endParaRPr b="0" i="0" sz="8000" u="none" cap="none" strike="noStrike">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57" name="Shape 657"/>
        <p:cNvGrpSpPr/>
        <p:nvPr/>
      </p:nvGrpSpPr>
      <p:grpSpPr>
        <a:xfrm>
          <a:off x="0" y="0"/>
          <a:ext cx="0" cy="0"/>
          <a:chOff x="0" y="0"/>
          <a:chExt cx="0" cy="0"/>
        </a:xfrm>
      </p:grpSpPr>
      <p:sp>
        <p:nvSpPr>
          <p:cNvPr id="658" name="Shape 6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Regulatory Initiatives </a:t>
            </a:r>
            <a:endParaRPr b="0" i="0" sz="4400" u="none" cap="none" strike="noStrike">
              <a:solidFill>
                <a:srgbClr val="ACD58D"/>
              </a:solidFill>
              <a:latin typeface="Bookman Old Style"/>
              <a:ea typeface="Bookman Old Style"/>
              <a:cs typeface="Bookman Old Style"/>
              <a:sym typeface="Bookman Old Style"/>
            </a:endParaRPr>
          </a:p>
        </p:txBody>
      </p:sp>
      <p:sp>
        <p:nvSpPr>
          <p:cNvPr id="659" name="Shape 659"/>
          <p:cNvSpPr txBox="1"/>
          <p:nvPr>
            <p:ph idx="1" type="body"/>
          </p:nvPr>
        </p:nvSpPr>
        <p:spPr>
          <a:xfrm>
            <a:off x="838200" y="2085325"/>
            <a:ext cx="7333800" cy="26577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FFFF"/>
              </a:buClr>
              <a:buSzPts val="2800"/>
              <a:buFont typeface="Bookman Old Style"/>
              <a:buChar char="•"/>
            </a:pPr>
            <a:r>
              <a:rPr i="0" lang="en-US" sz="2800" u="none" cap="none" strike="noStrike">
                <a:solidFill>
                  <a:srgbClr val="FFFFFF"/>
                </a:solidFill>
                <a:latin typeface="Bookman Old Style"/>
                <a:ea typeface="Bookman Old Style"/>
                <a:cs typeface="Bookman Old Style"/>
                <a:sym typeface="Bookman Old Style"/>
              </a:rPr>
              <a:t>Sign Ordinance</a:t>
            </a:r>
            <a:endParaRPr i="0" sz="2800" u="none" cap="none" strike="noStrike">
              <a:solidFill>
                <a:srgbClr val="FFFFFF"/>
              </a:solidFill>
              <a:latin typeface="Bookman Old Style"/>
              <a:ea typeface="Bookman Old Style"/>
              <a:cs typeface="Bookman Old Style"/>
              <a:sym typeface="Bookman Old Style"/>
            </a:endParaRPr>
          </a:p>
          <a:p>
            <a:pPr indent="-228600" lvl="0" marL="228600" marR="0" rtl="0" algn="l">
              <a:lnSpc>
                <a:spcPct val="90000"/>
              </a:lnSpc>
              <a:spcBef>
                <a:spcPts val="1000"/>
              </a:spcBef>
              <a:spcAft>
                <a:spcPts val="0"/>
              </a:spcAft>
              <a:buClr>
                <a:srgbClr val="FFFFFF"/>
              </a:buClr>
              <a:buSzPts val="2800"/>
              <a:buFont typeface="Bookman Old Style"/>
              <a:buChar char="•"/>
            </a:pPr>
            <a:r>
              <a:rPr i="0" lang="en-US" sz="2800" u="none" cap="none" strike="noStrike">
                <a:solidFill>
                  <a:srgbClr val="FFFFFF"/>
                </a:solidFill>
                <a:latin typeface="Bookman Old Style"/>
                <a:ea typeface="Bookman Old Style"/>
                <a:cs typeface="Bookman Old Style"/>
                <a:sym typeface="Bookman Old Style"/>
              </a:rPr>
              <a:t>Design Guidelines</a:t>
            </a:r>
            <a:endParaRPr i="0" sz="2800" u="none" cap="none" strike="noStrike">
              <a:solidFill>
                <a:srgbClr val="FFFFFF"/>
              </a:solidFill>
              <a:latin typeface="Bookman Old Style"/>
              <a:ea typeface="Bookman Old Style"/>
              <a:cs typeface="Bookman Old Style"/>
              <a:sym typeface="Bookman Old Style"/>
            </a:endParaRPr>
          </a:p>
          <a:p>
            <a:pPr indent="-228600" lvl="1" marL="685800" marR="0" rtl="0" algn="l">
              <a:lnSpc>
                <a:spcPct val="90000"/>
              </a:lnSpc>
              <a:spcBef>
                <a:spcPts val="500"/>
              </a:spcBef>
              <a:spcAft>
                <a:spcPts val="0"/>
              </a:spcAft>
              <a:buClr>
                <a:srgbClr val="ABD58D"/>
              </a:buClr>
              <a:buSzPts val="2400"/>
              <a:buFont typeface="Bookman Old Style"/>
              <a:buChar char="•"/>
            </a:pPr>
            <a:r>
              <a:rPr i="0" lang="en-US" sz="2400" u="none" cap="none" strike="noStrike">
                <a:solidFill>
                  <a:srgbClr val="ABD58D"/>
                </a:solidFill>
                <a:latin typeface="Bookman Old Style"/>
                <a:ea typeface="Bookman Old Style"/>
                <a:cs typeface="Bookman Old Style"/>
                <a:sym typeface="Bookman Old Style"/>
              </a:rPr>
              <a:t>Urban Corridor Zone</a:t>
            </a:r>
            <a:endParaRPr i="0" sz="2400" u="none" cap="none" strike="noStrike">
              <a:solidFill>
                <a:srgbClr val="ABD58D"/>
              </a:solidFill>
              <a:latin typeface="Bookman Old Style"/>
              <a:ea typeface="Bookman Old Style"/>
              <a:cs typeface="Bookman Old Style"/>
              <a:sym typeface="Bookman Old Style"/>
            </a:endParaRPr>
          </a:p>
          <a:p>
            <a:pPr indent="-228600" lvl="1" marL="685800" marR="0" rtl="0" algn="l">
              <a:lnSpc>
                <a:spcPct val="90000"/>
              </a:lnSpc>
              <a:spcBef>
                <a:spcPts val="500"/>
              </a:spcBef>
              <a:spcAft>
                <a:spcPts val="0"/>
              </a:spcAft>
              <a:buClr>
                <a:srgbClr val="ABD58D"/>
              </a:buClr>
              <a:buSzPts val="2400"/>
              <a:buFont typeface="Bookman Old Style"/>
              <a:buChar char="•"/>
            </a:pPr>
            <a:r>
              <a:rPr i="0" lang="en-US" sz="2400" u="none" cap="none" strike="noStrike">
                <a:solidFill>
                  <a:srgbClr val="ABD58D"/>
                </a:solidFill>
                <a:latin typeface="Bookman Old Style"/>
                <a:ea typeface="Bookman Old Style"/>
                <a:cs typeface="Bookman Old Style"/>
                <a:sym typeface="Bookman Old Style"/>
              </a:rPr>
              <a:t>Historic Preservation Guidelines</a:t>
            </a:r>
            <a:endParaRPr i="0" sz="2400" u="none" cap="none" strike="noStrike">
              <a:solidFill>
                <a:srgbClr val="ABD58D"/>
              </a:solidFill>
              <a:latin typeface="Bookman Old Style"/>
              <a:ea typeface="Bookman Old Style"/>
              <a:cs typeface="Bookman Old Style"/>
              <a:sym typeface="Bookman Old Styl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64" name="Shape 664"/>
        <p:cNvGrpSpPr/>
        <p:nvPr/>
      </p:nvGrpSpPr>
      <p:grpSpPr>
        <a:xfrm>
          <a:off x="0" y="0"/>
          <a:ext cx="0" cy="0"/>
          <a:chOff x="0" y="0"/>
          <a:chExt cx="0" cy="0"/>
        </a:xfrm>
      </p:grpSpPr>
      <p:sp>
        <p:nvSpPr>
          <p:cNvPr id="665" name="Shape 66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Sign Ordinance</a:t>
            </a:r>
            <a:endParaRPr b="0" i="0" sz="4400" u="none" cap="none" strike="noStrike">
              <a:solidFill>
                <a:srgbClr val="ACD58D"/>
              </a:solidFill>
              <a:latin typeface="Bookman Old Style"/>
              <a:ea typeface="Bookman Old Style"/>
              <a:cs typeface="Bookman Old Style"/>
              <a:sym typeface="Bookman Old Style"/>
            </a:endParaRPr>
          </a:p>
        </p:txBody>
      </p:sp>
      <p:sp>
        <p:nvSpPr>
          <p:cNvPr id="666" name="Shape 666"/>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Will help businesses advertise themselves in a manner that promotes local identity while preserving and promoting historic qualities</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Governance of material and design quality will improve appearance of downtown</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Focus on three principal sign types:</a:t>
            </a:r>
            <a:endParaRPr b="0" i="0" sz="2800" u="none" cap="none" strike="noStrike">
              <a:solidFill>
                <a:srgbClr val="FFFFFF"/>
              </a:solidFill>
              <a:latin typeface="Bookman Old Style"/>
              <a:ea typeface="Bookman Old Style"/>
              <a:cs typeface="Bookman Old Style"/>
              <a:sym typeface="Bookman Old Style"/>
            </a:endParaRPr>
          </a:p>
          <a:p>
            <a:pPr indent="-381000" lvl="1" marL="914400" marR="0" rtl="0" algn="l">
              <a:lnSpc>
                <a:spcPct val="90000"/>
              </a:lnSpc>
              <a:spcBef>
                <a:spcPts val="0"/>
              </a:spcBef>
              <a:spcAft>
                <a:spcPts val="0"/>
              </a:spcAft>
              <a:buClr>
                <a:srgbClr val="ABD58D"/>
              </a:buClr>
              <a:buSzPts val="2400"/>
              <a:buFont typeface="Bookman Old Style"/>
              <a:buChar char="•"/>
            </a:pPr>
            <a:r>
              <a:rPr lang="en-US">
                <a:solidFill>
                  <a:srgbClr val="ABD58D"/>
                </a:solidFill>
                <a:latin typeface="Bookman Old Style"/>
                <a:ea typeface="Bookman Old Style"/>
                <a:cs typeface="Bookman Old Style"/>
                <a:sym typeface="Bookman Old Style"/>
              </a:rPr>
              <a:t>Projecting</a:t>
            </a:r>
            <a:endParaRPr>
              <a:solidFill>
                <a:srgbClr val="ABD58D"/>
              </a:solidFill>
              <a:latin typeface="Bookman Old Style"/>
              <a:ea typeface="Bookman Old Style"/>
              <a:cs typeface="Bookman Old Style"/>
              <a:sym typeface="Bookman Old Style"/>
            </a:endParaRPr>
          </a:p>
          <a:p>
            <a:pPr indent="-381000" lvl="1" marL="914400" marR="0" rtl="0" algn="l">
              <a:lnSpc>
                <a:spcPct val="90000"/>
              </a:lnSpc>
              <a:spcBef>
                <a:spcPts val="0"/>
              </a:spcBef>
              <a:spcAft>
                <a:spcPts val="0"/>
              </a:spcAft>
              <a:buClr>
                <a:srgbClr val="ABD58D"/>
              </a:buClr>
              <a:buSzPts val="2400"/>
              <a:buFont typeface="Bookman Old Style"/>
              <a:buChar char="•"/>
            </a:pPr>
            <a:r>
              <a:rPr lang="en-US">
                <a:solidFill>
                  <a:srgbClr val="ABD58D"/>
                </a:solidFill>
                <a:latin typeface="Bookman Old Style"/>
                <a:ea typeface="Bookman Old Style"/>
                <a:cs typeface="Bookman Old Style"/>
                <a:sym typeface="Bookman Old Style"/>
              </a:rPr>
              <a:t>Awning</a:t>
            </a:r>
            <a:endParaRPr>
              <a:solidFill>
                <a:srgbClr val="ABD58D"/>
              </a:solidFill>
              <a:latin typeface="Bookman Old Style"/>
              <a:ea typeface="Bookman Old Style"/>
              <a:cs typeface="Bookman Old Style"/>
              <a:sym typeface="Bookman Old Style"/>
            </a:endParaRPr>
          </a:p>
          <a:p>
            <a:pPr indent="-381000" lvl="1" marL="914400" marR="0" rtl="0" algn="l">
              <a:lnSpc>
                <a:spcPct val="90000"/>
              </a:lnSpc>
              <a:spcBef>
                <a:spcPts val="0"/>
              </a:spcBef>
              <a:spcAft>
                <a:spcPts val="0"/>
              </a:spcAft>
              <a:buClr>
                <a:srgbClr val="ABD58D"/>
              </a:buClr>
              <a:buSzPts val="2400"/>
              <a:buFont typeface="Bookman Old Style"/>
              <a:buChar char="•"/>
            </a:pPr>
            <a:r>
              <a:rPr lang="en-US">
                <a:solidFill>
                  <a:srgbClr val="ABD58D"/>
                </a:solidFill>
                <a:latin typeface="Bookman Old Style"/>
                <a:ea typeface="Bookman Old Style"/>
                <a:cs typeface="Bookman Old Style"/>
                <a:sym typeface="Bookman Old Style"/>
              </a:rPr>
              <a:t>Wall</a:t>
            </a:r>
            <a:endParaRPr>
              <a:solidFill>
                <a:srgbClr val="ABD58D"/>
              </a:solidFill>
              <a:latin typeface="Bookman Old Style"/>
              <a:ea typeface="Bookman Old Style"/>
              <a:cs typeface="Bookman Old Style"/>
              <a:sym typeface="Bookman Old Styl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70" name="Shape 670"/>
        <p:cNvGrpSpPr/>
        <p:nvPr/>
      </p:nvGrpSpPr>
      <p:grpSpPr>
        <a:xfrm>
          <a:off x="0" y="0"/>
          <a:ext cx="0" cy="0"/>
          <a:chOff x="0" y="0"/>
          <a:chExt cx="0" cy="0"/>
        </a:xfrm>
      </p:grpSpPr>
      <p:sp>
        <p:nvSpPr>
          <p:cNvPr id="671" name="Shape 6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Sign Ordinance</a:t>
            </a:r>
            <a:endParaRPr b="0" i="0" sz="4400" u="none" cap="none" strike="noStrike">
              <a:solidFill>
                <a:srgbClr val="ACD58D"/>
              </a:solidFill>
              <a:latin typeface="Bookman Old Style"/>
              <a:ea typeface="Bookman Old Style"/>
              <a:cs typeface="Bookman Old Style"/>
              <a:sym typeface="Bookman Old Style"/>
            </a:endParaRPr>
          </a:p>
        </p:txBody>
      </p:sp>
      <p:sp>
        <p:nvSpPr>
          <p:cNvPr id="672" name="Shape 67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0"/>
              </a:spcBef>
              <a:spcAft>
                <a:spcPts val="0"/>
              </a:spcAft>
              <a:buClr>
                <a:srgbClr val="FFFFFF"/>
              </a:buClr>
              <a:buSzPts val="2800"/>
              <a:buFont typeface="Calibri"/>
              <a:buChar char="•"/>
            </a:pPr>
            <a:r>
              <a:rPr b="0" i="0" lang="en-US" sz="2800" u="none" cap="none" strike="noStrike">
                <a:solidFill>
                  <a:srgbClr val="FFFFFF"/>
                </a:solidFill>
                <a:latin typeface="Bookman Old Style"/>
                <a:ea typeface="Bookman Old Style"/>
                <a:cs typeface="Bookman Old Style"/>
                <a:sym typeface="Bookman Old Style"/>
              </a:rPr>
              <a:t>Projecting Signs</a:t>
            </a:r>
            <a:endParaRPr b="0"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Awning Signs</a:t>
            </a:r>
            <a:endParaRPr b="0"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Wall Signs</a:t>
            </a:r>
            <a:endParaRPr b="0" i="0" sz="2800" u="none" cap="none" strike="noStrike">
              <a:solidFill>
                <a:srgbClr val="FFFFFF"/>
              </a:solidFill>
              <a:latin typeface="Bookman Old Style"/>
              <a:ea typeface="Bookman Old Style"/>
              <a:cs typeface="Bookman Old Style"/>
              <a:sym typeface="Bookman Old Style"/>
            </a:endParaRPr>
          </a:p>
        </p:txBody>
      </p:sp>
      <p:pic>
        <p:nvPicPr>
          <p:cNvPr id="673" name="Shape 673"/>
          <p:cNvPicPr preferRelativeResize="0"/>
          <p:nvPr/>
        </p:nvPicPr>
        <p:blipFill rotWithShape="1">
          <a:blip r:embed="rId3">
            <a:alphaModFix/>
          </a:blip>
          <a:srcRect b="0" l="0" r="0" t="0"/>
          <a:stretch/>
        </p:blipFill>
        <p:spPr>
          <a:xfrm>
            <a:off x="4492875" y="1825625"/>
            <a:ext cx="3894199" cy="1064400"/>
          </a:xfrm>
          <a:prstGeom prst="rect">
            <a:avLst/>
          </a:prstGeom>
          <a:noFill/>
          <a:ln>
            <a:noFill/>
          </a:ln>
        </p:spPr>
      </p:pic>
      <p:pic>
        <p:nvPicPr>
          <p:cNvPr id="674" name="Shape 674"/>
          <p:cNvPicPr preferRelativeResize="0"/>
          <p:nvPr/>
        </p:nvPicPr>
        <p:blipFill rotWithShape="1">
          <a:blip r:embed="rId4">
            <a:alphaModFix/>
          </a:blip>
          <a:srcRect b="0" l="0" r="0" t="0"/>
          <a:stretch/>
        </p:blipFill>
        <p:spPr>
          <a:xfrm>
            <a:off x="4492875" y="3247275"/>
            <a:ext cx="4910549" cy="928600"/>
          </a:xfrm>
          <a:prstGeom prst="rect">
            <a:avLst/>
          </a:prstGeom>
          <a:noFill/>
          <a:ln>
            <a:noFill/>
          </a:ln>
        </p:spPr>
      </p:pic>
      <p:pic>
        <p:nvPicPr>
          <p:cNvPr id="675" name="Shape 675"/>
          <p:cNvPicPr preferRelativeResize="0"/>
          <p:nvPr/>
        </p:nvPicPr>
        <p:blipFill rotWithShape="1">
          <a:blip r:embed="rId5">
            <a:alphaModFix/>
          </a:blip>
          <a:srcRect b="0" l="0" r="0" t="0"/>
          <a:stretch/>
        </p:blipFill>
        <p:spPr>
          <a:xfrm>
            <a:off x="4492875" y="4533125"/>
            <a:ext cx="5219700" cy="18002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80" name="Shape 680"/>
        <p:cNvGrpSpPr/>
        <p:nvPr/>
      </p:nvGrpSpPr>
      <p:grpSpPr>
        <a:xfrm>
          <a:off x="0" y="0"/>
          <a:ext cx="0" cy="0"/>
          <a:chOff x="0" y="0"/>
          <a:chExt cx="0" cy="0"/>
        </a:xfrm>
      </p:grpSpPr>
      <p:sp>
        <p:nvSpPr>
          <p:cNvPr id="681" name="Shape 68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Sign Ordinance</a:t>
            </a:r>
            <a:endParaRPr b="0" i="0" sz="4400" u="none" cap="none" strike="noStrike">
              <a:solidFill>
                <a:srgbClr val="ACD58D"/>
              </a:solidFill>
              <a:latin typeface="Bookman Old Style"/>
              <a:ea typeface="Bookman Old Style"/>
              <a:cs typeface="Bookman Old Style"/>
              <a:sym typeface="Bookman Old Style"/>
            </a:endParaRPr>
          </a:p>
        </p:txBody>
      </p:sp>
      <p:sp>
        <p:nvSpPr>
          <p:cNvPr id="682" name="Shape 682"/>
          <p:cNvSpPr txBox="1"/>
          <p:nvPr>
            <p:ph idx="1" type="body"/>
          </p:nvPr>
        </p:nvSpPr>
        <p:spPr>
          <a:xfrm>
            <a:off x="838200" y="1825625"/>
            <a:ext cx="10666500" cy="915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None/>
            </a:pPr>
            <a:r>
              <a:rPr lang="en-US">
                <a:solidFill>
                  <a:schemeClr val="lt1"/>
                </a:solidFill>
                <a:latin typeface="Bookman Old Style"/>
                <a:ea typeface="Bookman Old Style"/>
                <a:cs typeface="Bookman Old Style"/>
                <a:sym typeface="Bookman Old Style"/>
              </a:rPr>
              <a:t>Suggestions (with existing signs grandparented in):</a:t>
            </a:r>
            <a:endParaRPr>
              <a:solidFill>
                <a:schemeClr val="lt1"/>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None/>
            </a:pPr>
            <a:r>
              <a:t/>
            </a:r>
            <a:endParaRPr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0"/>
              </a:spcBef>
              <a:spcAft>
                <a:spcPts val="0"/>
              </a:spcAft>
              <a:buNone/>
            </a:pPr>
            <a:r>
              <a:t/>
            </a:r>
            <a:endParaRPr i="0" sz="2800" u="none" cap="none" strike="noStrike">
              <a:solidFill>
                <a:srgbClr val="FFFFFF"/>
              </a:solidFill>
              <a:latin typeface="Bookman Old Style"/>
              <a:ea typeface="Bookman Old Style"/>
              <a:cs typeface="Bookman Old Style"/>
              <a:sym typeface="Bookman Old Style"/>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683" name="Shape 683"/>
          <p:cNvSpPr txBox="1"/>
          <p:nvPr>
            <p:ph idx="1" type="body"/>
          </p:nvPr>
        </p:nvSpPr>
        <p:spPr>
          <a:xfrm>
            <a:off x="1040200" y="2789300"/>
            <a:ext cx="10900500" cy="26568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Projection signs may not be larger than 20 sq. ft.</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Wall sign may not cover more than 70% of the signage area.</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Awning sign may not cover more than 70% of awning space</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87" name="Shape 687"/>
        <p:cNvGrpSpPr/>
        <p:nvPr/>
      </p:nvGrpSpPr>
      <p:grpSpPr>
        <a:xfrm>
          <a:off x="0" y="0"/>
          <a:ext cx="0" cy="0"/>
          <a:chOff x="0" y="0"/>
          <a:chExt cx="0" cy="0"/>
        </a:xfrm>
      </p:grpSpPr>
      <p:sp>
        <p:nvSpPr>
          <p:cNvPr id="688" name="Shape 688"/>
          <p:cNvSpPr txBox="1"/>
          <p:nvPr>
            <p:ph type="title"/>
          </p:nvPr>
        </p:nvSpPr>
        <p:spPr>
          <a:xfrm>
            <a:off x="879677" y="365126"/>
            <a:ext cx="10351143"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1: Urban Corridor Zone</a:t>
            </a:r>
            <a:endParaRPr b="0" i="0" sz="4400" u="none" cap="none" strike="noStrike">
              <a:solidFill>
                <a:srgbClr val="ACD58D"/>
              </a:solidFill>
              <a:latin typeface="Bookman Old Style"/>
              <a:ea typeface="Bookman Old Style"/>
              <a:cs typeface="Bookman Old Style"/>
              <a:sym typeface="Bookman Old Style"/>
            </a:endParaRPr>
          </a:p>
        </p:txBody>
      </p:sp>
      <p:sp>
        <p:nvSpPr>
          <p:cNvPr id="689" name="Shape 689"/>
          <p:cNvSpPr txBox="1"/>
          <p:nvPr>
            <p:ph idx="1" type="body"/>
          </p:nvPr>
        </p:nvSpPr>
        <p:spPr>
          <a:xfrm>
            <a:off x="398362" y="2974693"/>
            <a:ext cx="2923572" cy="1713053"/>
          </a:xfrm>
          <a:prstGeom prst="rect">
            <a:avLst/>
          </a:prstGeom>
          <a:noFill/>
          <a:ln>
            <a:noFill/>
          </a:ln>
        </p:spPr>
        <p:txBody>
          <a:bodyPr anchorCtr="0" anchor="t" bIns="45700" lIns="91425" spcFirstLastPara="1" rIns="91425" wrap="square" tIns="45700">
            <a:noAutofit/>
          </a:bodyPr>
          <a:lstStyle/>
          <a:p>
            <a:pPr indent="-50800" lvl="0" marL="228600" marR="0" rtl="0" algn="ctr">
              <a:lnSpc>
                <a:spcPct val="115000"/>
              </a:lnSpc>
              <a:spcBef>
                <a:spcPts val="0"/>
              </a:spcBef>
              <a:spcAft>
                <a:spcPts val="0"/>
              </a:spcAft>
              <a:buClr>
                <a:schemeClr val="dk1"/>
              </a:buClr>
              <a:buSzPts val="2800"/>
              <a:buFont typeface="Arial"/>
              <a:buNone/>
            </a:pPr>
            <a:r>
              <a:rPr b="0" i="0" lang="en-US" sz="2400" u="none" cap="none" strike="noStrike">
                <a:solidFill>
                  <a:schemeClr val="lt1"/>
                </a:solidFill>
                <a:latin typeface="Bookman Old Style"/>
                <a:ea typeface="Bookman Old Style"/>
                <a:cs typeface="Bookman Old Style"/>
                <a:sym typeface="Bookman Old Style"/>
              </a:rPr>
              <a:t>Proposed new zone to be adopted by DeKalb County</a:t>
            </a:r>
            <a:endParaRPr/>
          </a:p>
          <a:p>
            <a:pPr indent="-50800" lvl="0" marL="228600" marR="0" rtl="0" algn="ctr">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ctr">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descr="https://lh3.googleusercontent.com/w6jm8TyS3G9tX6knqbxfbX6zEahrk2yQpSds22IPLo_W3irUlsM0BPz_JdrZN1HZ6LSFpF_B2mWzc-EMc0P15RHrr9k94IyNQSod9BfmUN_Gy1KvJ8C5IGpDy12V4lDhAWE3uR1SZKq0ktoNzA" id="690" name="Shape 690"/>
          <p:cNvPicPr preferRelativeResize="0"/>
          <p:nvPr/>
        </p:nvPicPr>
        <p:blipFill rotWithShape="1">
          <a:blip r:embed="rId3">
            <a:alphaModFix/>
          </a:blip>
          <a:srcRect b="0" l="0" r="0" t="0"/>
          <a:stretch/>
        </p:blipFill>
        <p:spPr>
          <a:xfrm>
            <a:off x="3823945" y="1690689"/>
            <a:ext cx="7848159" cy="471644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694" name="Shape 694"/>
        <p:cNvGrpSpPr/>
        <p:nvPr/>
      </p:nvGrpSpPr>
      <p:grpSpPr>
        <a:xfrm>
          <a:off x="0" y="0"/>
          <a:ext cx="0" cy="0"/>
          <a:chOff x="0" y="0"/>
          <a:chExt cx="0" cy="0"/>
        </a:xfrm>
      </p:grpSpPr>
      <p:sp>
        <p:nvSpPr>
          <p:cNvPr id="695" name="Shape 695"/>
          <p:cNvSpPr txBox="1"/>
          <p:nvPr>
            <p:ph type="title"/>
          </p:nvPr>
        </p:nvSpPr>
        <p:spPr>
          <a:xfrm>
            <a:off x="879677" y="365126"/>
            <a:ext cx="10351143"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1: Urban Corridor Zone</a:t>
            </a:r>
            <a:endParaRPr b="0" i="0" sz="4400" u="none" cap="none" strike="noStrike">
              <a:solidFill>
                <a:srgbClr val="ACD58D"/>
              </a:solidFill>
              <a:latin typeface="Bookman Old Style"/>
              <a:ea typeface="Bookman Old Style"/>
              <a:cs typeface="Bookman Old Style"/>
              <a:sym typeface="Bookman Old Style"/>
            </a:endParaRPr>
          </a:p>
        </p:txBody>
      </p:sp>
      <p:pic>
        <p:nvPicPr>
          <p:cNvPr descr="https://lh3.googleusercontent.com/w6jm8TyS3G9tX6knqbxfbX6zEahrk2yQpSds22IPLo_W3irUlsM0BPz_JdrZN1HZ6LSFpF_B2mWzc-EMc0P15RHrr9k94IyNQSod9BfmUN_Gy1KvJ8C5IGpDy12V4lDhAWE3uR1SZKq0ktoNzA" id="696" name="Shape 696"/>
          <p:cNvPicPr preferRelativeResize="0"/>
          <p:nvPr/>
        </p:nvPicPr>
        <p:blipFill rotWithShape="1">
          <a:blip r:embed="rId3">
            <a:alphaModFix/>
          </a:blip>
          <a:srcRect b="0" l="0" r="0" t="0"/>
          <a:stretch/>
        </p:blipFill>
        <p:spPr>
          <a:xfrm>
            <a:off x="3823945" y="1690689"/>
            <a:ext cx="7848159" cy="4716442"/>
          </a:xfrm>
          <a:prstGeom prst="rect">
            <a:avLst/>
          </a:prstGeom>
          <a:noFill/>
          <a:ln>
            <a:noFill/>
          </a:ln>
        </p:spPr>
      </p:pic>
      <p:sp>
        <p:nvSpPr>
          <p:cNvPr id="697" name="Shape 697"/>
          <p:cNvSpPr txBox="1"/>
          <p:nvPr>
            <p:ph idx="1" type="body"/>
          </p:nvPr>
        </p:nvSpPr>
        <p:spPr>
          <a:xfrm>
            <a:off x="213000" y="1527175"/>
            <a:ext cx="3519000" cy="4351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1000"/>
              </a:spcBef>
              <a:spcAft>
                <a:spcPts val="0"/>
              </a:spcAft>
              <a:buNone/>
            </a:pPr>
            <a:r>
              <a:rPr lang="en-US">
                <a:solidFill>
                  <a:srgbClr val="FFFFFF"/>
                </a:solidFill>
                <a:latin typeface="Bookman Old Style"/>
                <a:ea typeface="Bookman Old Style"/>
                <a:cs typeface="Bookman Old Style"/>
                <a:sym typeface="Bookman Old Style"/>
              </a:rPr>
              <a:t>Components</a:t>
            </a:r>
            <a:r>
              <a:rPr lang="en-US">
                <a:solidFill>
                  <a:srgbClr val="FFFFFF"/>
                </a:solidFill>
                <a:latin typeface="Bookman Old Style"/>
                <a:ea typeface="Bookman Old Style"/>
                <a:cs typeface="Bookman Old Style"/>
                <a:sym typeface="Bookman Old Style"/>
              </a:rPr>
              <a:t>:</a:t>
            </a:r>
            <a:endParaRPr>
              <a:solidFill>
                <a:srgbClr val="FFFFFF"/>
              </a:solidFill>
              <a:latin typeface="Bookman Old Style"/>
              <a:ea typeface="Bookman Old Style"/>
              <a:cs typeface="Bookman Old Style"/>
              <a:sym typeface="Bookman Old Style"/>
            </a:endParaRPr>
          </a:p>
          <a:p>
            <a:pPr indent="0" lvl="0" marL="0" marR="0" rtl="0" algn="ctr">
              <a:lnSpc>
                <a:spcPct val="90000"/>
              </a:lnSpc>
              <a:spcBef>
                <a:spcPts val="1000"/>
              </a:spcBef>
              <a:spcAft>
                <a:spcPts val="0"/>
              </a:spcAft>
              <a:buNone/>
            </a:pPr>
            <a:r>
              <a:t/>
            </a:r>
            <a:endParaRPr>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100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0’ Setbacks</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Rear Parking</a:t>
            </a:r>
            <a:endParaRPr b="0" i="0" sz="2800" u="none" cap="none" strike="noStrike">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Sidewalk       Standards</a:t>
            </a:r>
            <a:endParaRPr>
              <a:solidFill>
                <a:srgbClr val="FFFFFF"/>
              </a:solidFill>
              <a:latin typeface="Bookman Old Style"/>
              <a:ea typeface="Bookman Old Style"/>
              <a:cs typeface="Bookman Old Style"/>
              <a:sym typeface="Bookman Old Style"/>
            </a:endParaRPr>
          </a:p>
          <a:p>
            <a:pPr indent="-406400" lvl="0" marL="457200" marR="0" rtl="0" algn="l">
              <a:lnSpc>
                <a:spcPct val="90000"/>
              </a:lnSpc>
              <a:spcBef>
                <a:spcPts val="0"/>
              </a:spcBef>
              <a:spcAft>
                <a:spcPts val="0"/>
              </a:spcAft>
              <a:buClr>
                <a:srgbClr val="FFFFFF"/>
              </a:buClr>
              <a:buSzPts val="2800"/>
              <a:buFont typeface="Bookman Old Style"/>
              <a:buChar char="•"/>
            </a:pPr>
            <a:r>
              <a:rPr lang="en-US">
                <a:solidFill>
                  <a:srgbClr val="FFFFFF"/>
                </a:solidFill>
                <a:latin typeface="Bookman Old Style"/>
                <a:ea typeface="Bookman Old Style"/>
                <a:cs typeface="Bookman Old Style"/>
                <a:sym typeface="Bookman Old Style"/>
              </a:rPr>
              <a:t>Height  Requirements</a:t>
            </a:r>
            <a:endParaRPr>
              <a:solidFill>
                <a:srgbClr val="FFFFFF"/>
              </a:solidFill>
              <a:latin typeface="Bookman Old Style"/>
              <a:ea typeface="Bookman Old Style"/>
              <a:cs typeface="Bookman Old Style"/>
              <a:sym typeface="Bookman Old Style"/>
            </a:endParaRPr>
          </a:p>
          <a:p>
            <a:pPr indent="-406400" lvl="0" marL="457200" rtl="0">
              <a:spcBef>
                <a:spcPts val="0"/>
              </a:spcBef>
              <a:spcAft>
                <a:spcPts val="0"/>
              </a:spcAft>
              <a:buClr>
                <a:srgbClr val="FFFFFF"/>
              </a:buClr>
              <a:buSzPts val="2800"/>
              <a:buFont typeface="Bookman Old Style"/>
              <a:buChar char="•"/>
            </a:pPr>
            <a:r>
              <a:rPr lang="en-US">
                <a:solidFill>
                  <a:schemeClr val="lt1"/>
                </a:solidFill>
                <a:latin typeface="Bookman Old Style"/>
                <a:ea typeface="Bookman Old Style"/>
                <a:cs typeface="Bookman Old Style"/>
                <a:sym typeface="Bookman Old Style"/>
              </a:rPr>
              <a:t>No drive thrus</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01" name="Shape 701"/>
        <p:cNvGrpSpPr/>
        <p:nvPr/>
      </p:nvGrpSpPr>
      <p:grpSpPr>
        <a:xfrm>
          <a:off x="0" y="0"/>
          <a:ext cx="0" cy="0"/>
          <a:chOff x="0" y="0"/>
          <a:chExt cx="0" cy="0"/>
        </a:xfrm>
      </p:grpSpPr>
      <p:sp>
        <p:nvSpPr>
          <p:cNvPr id="702" name="Shape 702"/>
          <p:cNvSpPr txBox="1"/>
          <p:nvPr>
            <p:ph type="title"/>
          </p:nvPr>
        </p:nvSpPr>
        <p:spPr>
          <a:xfrm>
            <a:off x="879677" y="365126"/>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2: Historic Preservation Guidelines</a:t>
            </a:r>
            <a:endParaRPr b="0" i="0" sz="4400" u="none" cap="none" strike="noStrike">
              <a:solidFill>
                <a:srgbClr val="ACD58D"/>
              </a:solidFill>
              <a:latin typeface="Bookman Old Style"/>
              <a:ea typeface="Bookman Old Style"/>
              <a:cs typeface="Bookman Old Style"/>
              <a:sym typeface="Bookman Old Style"/>
            </a:endParaRPr>
          </a:p>
        </p:txBody>
      </p:sp>
      <p:sp>
        <p:nvSpPr>
          <p:cNvPr id="703" name="Shape 703"/>
          <p:cNvSpPr txBox="1"/>
          <p:nvPr>
            <p:ph idx="1" type="body"/>
          </p:nvPr>
        </p:nvSpPr>
        <p:spPr>
          <a:xfrm>
            <a:off x="441000" y="2014000"/>
            <a:ext cx="6741000" cy="4479300"/>
          </a:xfrm>
          <a:prstGeom prst="rect">
            <a:avLst/>
          </a:prstGeom>
          <a:noFill/>
          <a:ln>
            <a:noFill/>
          </a:ln>
        </p:spPr>
        <p:txBody>
          <a:bodyPr anchorCtr="0" anchor="t" bIns="45700" lIns="91425" spcFirstLastPara="1" rIns="91425" wrap="square" tIns="45700">
            <a:noAutofit/>
          </a:bodyPr>
          <a:lstStyle/>
          <a:p>
            <a:pPr indent="-50800" lvl="0" marL="228600" marR="0" rtl="0" algn="ctr">
              <a:lnSpc>
                <a:spcPct val="90000"/>
              </a:lnSpc>
              <a:spcBef>
                <a:spcPts val="0"/>
              </a:spcBef>
              <a:spcAft>
                <a:spcPts val="0"/>
              </a:spcAft>
              <a:buClr>
                <a:schemeClr val="dk1"/>
              </a:buClr>
              <a:buSzPts val="2800"/>
              <a:buFont typeface="Arial"/>
              <a:buNone/>
            </a:pPr>
            <a:r>
              <a:rPr b="0" i="0" lang="en-US" sz="2400" u="none" cap="none" strike="noStrike">
                <a:solidFill>
                  <a:schemeClr val="lt1"/>
                </a:solidFill>
                <a:latin typeface="Bookman Old Style"/>
                <a:ea typeface="Bookman Old Style"/>
                <a:cs typeface="Bookman Old Style"/>
                <a:sym typeface="Bookman Old Style"/>
              </a:rPr>
              <a:t>Recommends appropriate building materials, accessories, and alterations for Waterloo’s historic buildings, including:</a:t>
            </a:r>
            <a:endParaRPr/>
          </a:p>
          <a:p>
            <a:pPr indent="-50800" lvl="0" marL="228600" marR="0" rtl="0" algn="ctr">
              <a:lnSpc>
                <a:spcPct val="90000"/>
              </a:lnSpc>
              <a:spcBef>
                <a:spcPts val="0"/>
              </a:spcBef>
              <a:spcAft>
                <a:spcPts val="0"/>
              </a:spcAft>
              <a:buClr>
                <a:schemeClr val="dk1"/>
              </a:buClr>
              <a:buSzPts val="2800"/>
              <a:buFont typeface="Arial"/>
              <a:buNone/>
            </a:pPr>
            <a:r>
              <a:t/>
            </a:r>
            <a:endParaRPr b="0" i="0" sz="2400" u="none" cap="none" strike="noStrike">
              <a:solidFill>
                <a:srgbClr val="FFFFFF"/>
              </a:solidFill>
              <a:latin typeface="Bookman Old Style"/>
              <a:ea typeface="Bookman Old Style"/>
              <a:cs typeface="Bookman Old Style"/>
              <a:sym typeface="Bookman Old Style"/>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Architectural Styles</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Setbacks</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Building Materials</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HVAC</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Heights</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Environment</a:t>
            </a:r>
            <a:endParaRPr>
              <a:solidFill>
                <a:srgbClr val="FFFFFF"/>
              </a:solidFill>
            </a:endParaRPr>
          </a:p>
          <a:p>
            <a:pPr indent="-342900" lvl="0" marL="520700" marR="0" rtl="0" algn="ctr">
              <a:lnSpc>
                <a:spcPct val="90000"/>
              </a:lnSpc>
              <a:spcBef>
                <a:spcPts val="0"/>
              </a:spcBef>
              <a:spcAft>
                <a:spcPts val="0"/>
              </a:spcAft>
              <a:buClr>
                <a:srgbClr val="FFFFFF"/>
              </a:buClr>
              <a:buSzPts val="2800"/>
              <a:buFont typeface="Arial"/>
              <a:buChar char="•"/>
            </a:pPr>
            <a:r>
              <a:rPr b="0" i="0" lang="en-US" sz="2400" u="none" cap="none" strike="noStrike">
                <a:solidFill>
                  <a:srgbClr val="FFFFFF"/>
                </a:solidFill>
                <a:latin typeface="Bookman Old Style"/>
                <a:ea typeface="Bookman Old Style"/>
                <a:cs typeface="Bookman Old Style"/>
                <a:sym typeface="Bookman Old Style"/>
              </a:rPr>
              <a:t>Renovating, Demolishing</a:t>
            </a:r>
            <a:endParaRPr>
              <a:solidFill>
                <a:srgbClr val="FFFFFF"/>
              </a:solidFill>
            </a:endParaRPr>
          </a:p>
          <a:p>
            <a:pPr indent="-50800" lvl="0" marL="228600" marR="0" rtl="0" algn="ctr">
              <a:lnSpc>
                <a:spcPct val="90000"/>
              </a:lnSpc>
              <a:spcBef>
                <a:spcPts val="0"/>
              </a:spcBef>
              <a:spcAft>
                <a:spcPts val="0"/>
              </a:spcAft>
              <a:buClr>
                <a:schemeClr val="dk1"/>
              </a:buClr>
              <a:buSzPts val="2800"/>
              <a:buFont typeface="Arial"/>
              <a:buNone/>
            </a:pPr>
            <a:r>
              <a:t/>
            </a:r>
            <a:endParaRPr b="0" i="0" sz="2400" u="none" cap="none" strike="noStrike">
              <a:solidFill>
                <a:schemeClr val="lt1"/>
              </a:solidFill>
              <a:latin typeface="Bookman Old Style"/>
              <a:ea typeface="Bookman Old Style"/>
              <a:cs typeface="Bookman Old Style"/>
              <a:sym typeface="Bookman Old Style"/>
            </a:endParaRPr>
          </a:p>
          <a:p>
            <a:pPr indent="-50800" lvl="0" marL="228600" marR="0" rtl="0" algn="ctr">
              <a:lnSpc>
                <a:spcPct val="90000"/>
              </a:lnSpc>
              <a:spcBef>
                <a:spcPts val="0"/>
              </a:spcBef>
              <a:spcAft>
                <a:spcPts val="0"/>
              </a:spcAft>
              <a:buClr>
                <a:schemeClr val="dk1"/>
              </a:buClr>
              <a:buSzPts val="2800"/>
              <a:buFont typeface="Arial"/>
              <a:buNone/>
            </a:pPr>
            <a:r>
              <a:t/>
            </a:r>
            <a:endParaRPr b="0" i="0" sz="2400" u="none" cap="none" strike="noStrike">
              <a:solidFill>
                <a:schemeClr val="lt1"/>
              </a:solidFill>
              <a:latin typeface="Bookman Old Style"/>
              <a:ea typeface="Bookman Old Style"/>
              <a:cs typeface="Bookman Old Style"/>
              <a:sym typeface="Bookman Old Style"/>
            </a:endParaRPr>
          </a:p>
          <a:p>
            <a:pPr indent="-50800" lvl="0" marL="228600" marR="0" rtl="0" algn="ctr">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ctr">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descr="https://lh3.googleusercontent.com/43eSJMmuCdQKxOg2EcpiNSxXOFkxD_jZdlZnqxJqenos15n15L2dBvYgVr8khRUciLapX9WmYK7uHpkfL1KtT0mXWzvu6qWB-8HiUSil2BIYnBqZnPf8Nv6eFI3gfChv8SkO6gmSmc5yHcJzDg" id="704" name="Shape 704"/>
          <p:cNvPicPr preferRelativeResize="0"/>
          <p:nvPr/>
        </p:nvPicPr>
        <p:blipFill rotWithShape="1">
          <a:blip r:embed="rId3">
            <a:alphaModFix/>
          </a:blip>
          <a:srcRect b="0" l="0" r="0" t="0"/>
          <a:stretch/>
        </p:blipFill>
        <p:spPr>
          <a:xfrm>
            <a:off x="7925645" y="3015446"/>
            <a:ext cx="3305175" cy="2476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09" name="Shape 709"/>
        <p:cNvGrpSpPr/>
        <p:nvPr/>
      </p:nvGrpSpPr>
      <p:grpSpPr>
        <a:xfrm>
          <a:off x="0" y="0"/>
          <a:ext cx="0" cy="0"/>
          <a:chOff x="0" y="0"/>
          <a:chExt cx="0" cy="0"/>
        </a:xfrm>
      </p:grpSpPr>
      <p:graphicFrame>
        <p:nvGraphicFramePr>
          <p:cNvPr id="710" name="Shape 710"/>
          <p:cNvGraphicFramePr/>
          <p:nvPr/>
        </p:nvGraphicFramePr>
        <p:xfrm>
          <a:off x="189050" y="137350"/>
          <a:ext cx="3000000" cy="3000000"/>
        </p:xfrm>
        <a:graphic>
          <a:graphicData uri="http://schemas.openxmlformats.org/drawingml/2006/table">
            <a:tbl>
              <a:tblPr bandRow="1">
                <a:noFill/>
                <a:tableStyleId>{475476A2-60D8-4945-89A9-745F3B7589B7}</a:tableStyleId>
              </a:tblPr>
              <a:tblGrid>
                <a:gridCol w="2913175"/>
                <a:gridCol w="2913175"/>
                <a:gridCol w="2913175"/>
                <a:gridCol w="2913175"/>
              </a:tblGrid>
              <a:tr h="357025">
                <a:tc>
                  <a:txBody>
                    <a:bodyPr>
                      <a:noAutofit/>
                    </a:bodyPr>
                    <a:lstStyle/>
                    <a:p>
                      <a:pPr indent="0" lvl="0" marL="0" rtl="0">
                        <a:spcBef>
                          <a:spcPts val="0"/>
                        </a:spcBef>
                        <a:spcAft>
                          <a:spcPts val="0"/>
                        </a:spcAft>
                        <a:buNone/>
                      </a:pPr>
                      <a:r>
                        <a:t/>
                      </a:r>
                      <a:endParaRPr sz="1100">
                        <a:solidFill>
                          <a:srgbClr val="ACD58D"/>
                        </a:solidFill>
                        <a:latin typeface="Bookman Old Style"/>
                        <a:ea typeface="Bookman Old Style"/>
                        <a:cs typeface="Bookman Old Style"/>
                        <a:sym typeface="Bookman Old Style"/>
                      </a:endParaRPr>
                    </a:p>
                  </a:txBody>
                  <a:tcPr marT="0" marB="0" marR="68575" marL="68575">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Acceptable Types</a:t>
                      </a:r>
                      <a:endParaRPr b="1" sz="1100">
                        <a:solidFill>
                          <a:srgbClr val="ACD58D"/>
                        </a:solidFill>
                        <a:latin typeface="Bookman Old Style"/>
                        <a:ea typeface="Bookman Old Style"/>
                        <a:cs typeface="Bookman Old Style"/>
                        <a:sym typeface="Bookman Old Style"/>
                      </a:endParaRPr>
                    </a:p>
                  </a:txBody>
                  <a:tcPr marT="0" marB="0" marR="68575" marL="68575">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Key Features</a:t>
                      </a:r>
                      <a:endParaRPr b="1" sz="1100">
                        <a:solidFill>
                          <a:srgbClr val="ACD58D"/>
                        </a:solidFill>
                        <a:latin typeface="Bookman Old Style"/>
                        <a:ea typeface="Bookman Old Style"/>
                        <a:cs typeface="Bookman Old Style"/>
                        <a:sym typeface="Bookman Old Style"/>
                      </a:endParaRPr>
                    </a:p>
                  </a:txBody>
                  <a:tcPr marT="0" marB="0" marR="68575" marL="68575">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Examples in Waterloo</a:t>
                      </a:r>
                      <a:endParaRPr b="1" sz="1100">
                        <a:solidFill>
                          <a:srgbClr val="ACD58D"/>
                        </a:solidFill>
                        <a:latin typeface="Bookman Old Style"/>
                        <a:ea typeface="Bookman Old Style"/>
                        <a:cs typeface="Bookman Old Style"/>
                        <a:sym typeface="Bookman Old Style"/>
                      </a:endParaRPr>
                    </a:p>
                  </a:txBody>
                  <a:tcPr marT="0" marB="0" marR="68575" marL="68575">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r h="556150">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Zoning</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Should promote mixed uses in the downtown.</a:t>
                      </a:r>
                      <a:endParaRPr sz="1100">
                        <a:solidFill>
                          <a:srgbClr val="FFFFFF"/>
                        </a:solidFill>
                        <a:latin typeface="Bookman Old Style"/>
                        <a:ea typeface="Bookman Old Style"/>
                        <a:cs typeface="Bookman Old Style"/>
                        <a:sym typeface="Bookman Old Style"/>
                      </a:endParaRPr>
                    </a:p>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MXD and PUD zoning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Retail, office, recreation and community facilities.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Local Business Zone C-LB (DeKalb County)</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r>
              <a:tr h="674150">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Architectural styles for downtown buildings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Revival Styles, Neo-Traditional, Craftsman</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Cohesive to existing surrounding buildings, including proportions, materials, windows, doors, and decorative elements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200 block of Wayne Street, Grant Township Public Library, Waterloo Train Depot</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r h="370775">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Setback requirements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0’ setbacks for urban corridor zoning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Buildings abutt sidewalks, creation of a “street wall”</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North Wayne Street between Marion and East VanVleek Streets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r>
              <a:tr h="370775">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Building materials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Natural elements, especially brick</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Consistency with original brick in Downtown Waterloo</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The reddish-brown brick used on the 200 block of N Wayne Street</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r h="556150">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Building heights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Building height shall be contingent to the surrounding buildings, but shall not exceed three floors, or around 30’</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Two to three floors of mixed use, consistent with the surrounding buildings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Street wall on the 200 block of Wayne Street</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r>
              <a:tr h="926925">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Windows and doors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Compliance with original size of buildings, glass wall on the first floor, front door slightly recessed for an entryway.  Dark-colored casings add depth to the building.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Should open onto the street to help keep an eye on the street.</a:t>
                      </a:r>
                      <a:endParaRPr sz="1100">
                        <a:solidFill>
                          <a:srgbClr val="FFFFFF"/>
                        </a:solidFill>
                        <a:latin typeface="Bookman Old Style"/>
                        <a:ea typeface="Bookman Old Style"/>
                        <a:cs typeface="Bookman Old Style"/>
                        <a:sym typeface="Bookman Old Style"/>
                      </a:endParaRPr>
                    </a:p>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Zero gradient entryways for doors.  Awnings are acceptable for shade.</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Baker Insurance Building (250 N. Wayne) has appropriately sized windows on the second floor.  The Old Town Hall Building has appropriately sized windows and use of awning.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r h="556150">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Landscaping</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Use of planters, hanging plants, and other raised gardens in compliance with 0’ setbacks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Planters, native plants, hanging baskets, a plan to maintain landscaping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Landscaping elements at the Waterloo Train Depot</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r>
              <a:tr h="1011225">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Sidewalks</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All downtown streets should provide sidewalks to support walking and increase foot traffic to downtown businesses as well as include safety features for pedestrians, ADA accessibility</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Provide sidewalks, street trees, awnings, places to sit, and barriers for pedestrians (on-street parking, planters, etc).</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Wide sidewalks on Wayne Street, ADA-compliant ramps at the Waterloo Train Depot, benches at the Eagle Scout Project park</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r h="505625">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Parking</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Decrease the amount of surface parking</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Leverage and support shared parking and on-street parking for downtown businesses.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Angled parking on West Wayne Street</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solidFill>
                      <a:srgbClr val="385623"/>
                    </a:solidFill>
                  </a:tcPr>
                </a:tc>
              </a:tr>
              <a:tr h="741550">
                <a:tc>
                  <a:txBody>
                    <a:bodyPr>
                      <a:noAutofit/>
                    </a:bodyPr>
                    <a:lstStyle/>
                    <a:p>
                      <a:pPr indent="0" lvl="0" marL="0" rtl="0" algn="ctr">
                        <a:spcBef>
                          <a:spcPts val="0"/>
                        </a:spcBef>
                        <a:spcAft>
                          <a:spcPts val="0"/>
                        </a:spcAft>
                        <a:buNone/>
                      </a:pPr>
                      <a:r>
                        <a:rPr b="1" lang="en-US" sz="1100">
                          <a:solidFill>
                            <a:srgbClr val="ACD58D"/>
                          </a:solidFill>
                          <a:latin typeface="Bookman Old Style"/>
                          <a:ea typeface="Bookman Old Style"/>
                          <a:cs typeface="Bookman Old Style"/>
                          <a:sym typeface="Bookman Old Style"/>
                        </a:rPr>
                        <a:t>Street furniture</a:t>
                      </a:r>
                      <a:endParaRPr b="1" sz="1100">
                        <a:solidFill>
                          <a:srgbClr val="ACD58D"/>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Provide amenities along sidewalks such as bike racks, street lamps, and public art to make sidewalks more appealing for pedestrians.</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Convenience for bikers, pedestrians, or other modes of alternate transportation</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100">
                          <a:solidFill>
                            <a:srgbClr val="FFFFFF"/>
                          </a:solidFill>
                          <a:latin typeface="Bookman Old Style"/>
                          <a:ea typeface="Bookman Old Style"/>
                          <a:cs typeface="Bookman Old Style"/>
                          <a:sym typeface="Bookman Old Style"/>
                        </a:rPr>
                        <a:t>Bike racks and benches at library, planters near Wayne and VanVleek</a:t>
                      </a:r>
                      <a:endParaRPr sz="1100">
                        <a:solidFill>
                          <a:srgbClr val="FFFFFF"/>
                        </a:solidFill>
                        <a:latin typeface="Bookman Old Style"/>
                        <a:ea typeface="Bookman Old Style"/>
                        <a:cs typeface="Bookman Old Style"/>
                        <a:sym typeface="Bookman Old Style"/>
                      </a:endParaRPr>
                    </a:p>
                  </a:txBody>
                  <a:tcPr marT="0" marB="0" marR="68575" marL="68575" anchor="ctr">
                    <a:lnL cap="flat" cmpd="sng" w="6350">
                      <a:solidFill>
                        <a:srgbClr val="ACD58D"/>
                      </a:solidFill>
                      <a:prstDash val="solid"/>
                      <a:round/>
                      <a:headEnd len="sm" w="sm" type="none"/>
                      <a:tailEnd len="sm" w="sm" type="none"/>
                    </a:lnL>
                    <a:lnR cap="flat" cmpd="sng" w="6350">
                      <a:solidFill>
                        <a:srgbClr val="ACD58D"/>
                      </a:solidFill>
                      <a:prstDash val="solid"/>
                      <a:round/>
                      <a:headEnd len="sm" w="sm" type="none"/>
                      <a:tailEnd len="sm" w="sm" type="none"/>
                    </a:lnR>
                    <a:lnT cap="flat" cmpd="sng" w="6350">
                      <a:solidFill>
                        <a:srgbClr val="ACD58D"/>
                      </a:solidFill>
                      <a:prstDash val="solid"/>
                      <a:round/>
                      <a:headEnd len="sm" w="sm" type="none"/>
                      <a:tailEnd len="sm" w="sm" type="none"/>
                    </a:lnT>
                    <a:lnB cap="flat" cmpd="sng" w="6350">
                      <a:solidFill>
                        <a:srgbClr val="ACD58D"/>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194" name="Shape 194"/>
        <p:cNvGrpSpPr/>
        <p:nvPr/>
      </p:nvGrpSpPr>
      <p:grpSpPr>
        <a:xfrm>
          <a:off x="0" y="0"/>
          <a:ext cx="0" cy="0"/>
          <a:chOff x="0" y="0"/>
          <a:chExt cx="0" cy="0"/>
        </a:xfrm>
      </p:grpSpPr>
      <p:sp>
        <p:nvSpPr>
          <p:cNvPr id="195" name="Shape 1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ABD58D"/>
              </a:buClr>
              <a:buSzPts val="4400"/>
              <a:buFont typeface="Bookman Old Style"/>
              <a:buNone/>
            </a:pPr>
            <a:r>
              <a:rPr b="0" i="0" lang="en-US" sz="4400" u="none" cap="none" strike="noStrike">
                <a:solidFill>
                  <a:srgbClr val="ABD58D"/>
                </a:solidFill>
                <a:latin typeface="Bookman Old Style"/>
                <a:ea typeface="Bookman Old Style"/>
                <a:cs typeface="Bookman Old Style"/>
                <a:sym typeface="Bookman Old Style"/>
              </a:rPr>
              <a:t>Key Findings from ESRI Analysis </a:t>
            </a:r>
            <a:endParaRPr b="0" i="0" sz="4400" u="none" cap="none" strike="noStrike">
              <a:solidFill>
                <a:schemeClr val="dk1"/>
              </a:solidFill>
              <a:latin typeface="Calibri"/>
              <a:ea typeface="Calibri"/>
              <a:cs typeface="Calibri"/>
              <a:sym typeface="Calibri"/>
            </a:endParaRPr>
          </a:p>
        </p:txBody>
      </p:sp>
      <p:sp>
        <p:nvSpPr>
          <p:cNvPr id="196" name="Shape 19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The town is losing $12 million every year to the nearby communities in retail business shopping.</a:t>
            </a:r>
            <a:endParaRPr>
              <a:solidFill>
                <a:srgbClr val="FFFFFF"/>
              </a:solidFill>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FFFFFF"/>
              </a:solidFill>
              <a:latin typeface="Calibri"/>
              <a:ea typeface="Calibri"/>
              <a:cs typeface="Calibri"/>
              <a:sym typeface="Calibri"/>
            </a:endParaRPr>
          </a:p>
          <a:p>
            <a:pPr indent="-228600" lvl="0" marL="2286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Bookman Old Style"/>
                <a:ea typeface="Bookman Old Style"/>
                <a:cs typeface="Bookman Old Style"/>
                <a:sym typeface="Bookman Old Style"/>
              </a:rPr>
              <a:t>Most of the leakage is from motor vehicle and parts, food and beverage, general merchandise, building materials, and health and personal care.</a:t>
            </a:r>
            <a:endParaRPr b="0" i="0" sz="2800" u="none" cap="none" strike="noStrike">
              <a:solidFill>
                <a:srgbClr val="FFFFFF"/>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14" name="Shape 714"/>
        <p:cNvGrpSpPr/>
        <p:nvPr/>
      </p:nvGrpSpPr>
      <p:grpSpPr>
        <a:xfrm>
          <a:off x="0" y="0"/>
          <a:ext cx="0" cy="0"/>
          <a:chOff x="0" y="0"/>
          <a:chExt cx="0" cy="0"/>
        </a:xfrm>
      </p:grpSpPr>
      <p:sp>
        <p:nvSpPr>
          <p:cNvPr id="715" name="Shape 715"/>
          <p:cNvSpPr txBox="1"/>
          <p:nvPr>
            <p:ph type="title"/>
          </p:nvPr>
        </p:nvSpPr>
        <p:spPr>
          <a:xfrm>
            <a:off x="879677" y="365126"/>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rgbClr val="ACD58D"/>
                </a:solidFill>
                <a:latin typeface="Bookman Old Style"/>
                <a:ea typeface="Bookman Old Style"/>
                <a:cs typeface="Bookman Old Style"/>
                <a:sym typeface="Bookman Old Style"/>
              </a:rPr>
              <a:t>Part 2: Historic Preservation Guidelines</a:t>
            </a:r>
            <a:endParaRPr b="0" i="0" sz="4400" u="none" cap="none" strike="noStrike">
              <a:solidFill>
                <a:srgbClr val="ACD58D"/>
              </a:solidFill>
              <a:latin typeface="Bookman Old Style"/>
              <a:ea typeface="Bookman Old Style"/>
              <a:cs typeface="Bookman Old Style"/>
              <a:sym typeface="Bookman Old Style"/>
            </a:endParaRPr>
          </a:p>
        </p:txBody>
      </p:sp>
      <p:pic>
        <p:nvPicPr>
          <p:cNvPr id="716" name="Shape 716"/>
          <p:cNvPicPr preferRelativeResize="0"/>
          <p:nvPr/>
        </p:nvPicPr>
        <p:blipFill rotWithShape="1">
          <a:blip r:embed="rId3">
            <a:alphaModFix/>
          </a:blip>
          <a:srcRect b="4996" l="11456" r="14485" t="3150"/>
          <a:stretch/>
        </p:blipFill>
        <p:spPr>
          <a:xfrm rot="5400000">
            <a:off x="6232425" y="636137"/>
            <a:ext cx="4074500" cy="6738626"/>
          </a:xfrm>
          <a:prstGeom prst="rect">
            <a:avLst/>
          </a:prstGeom>
          <a:noFill/>
          <a:ln>
            <a:noFill/>
          </a:ln>
        </p:spPr>
      </p:pic>
      <p:pic>
        <p:nvPicPr>
          <p:cNvPr id="717" name="Shape 717"/>
          <p:cNvPicPr preferRelativeResize="0"/>
          <p:nvPr/>
        </p:nvPicPr>
        <p:blipFill rotWithShape="1">
          <a:blip r:embed="rId4">
            <a:alphaModFix/>
          </a:blip>
          <a:srcRect b="16920" l="50000" r="0" t="17949"/>
          <a:stretch/>
        </p:blipFill>
        <p:spPr>
          <a:xfrm>
            <a:off x="419350" y="3003250"/>
            <a:ext cx="6259050" cy="25450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21" name="Shape 721"/>
        <p:cNvGrpSpPr/>
        <p:nvPr/>
      </p:nvGrpSpPr>
      <p:grpSpPr>
        <a:xfrm>
          <a:off x="0" y="0"/>
          <a:ext cx="0" cy="0"/>
          <a:chOff x="0" y="0"/>
          <a:chExt cx="0" cy="0"/>
        </a:xfrm>
      </p:grpSpPr>
      <p:sp>
        <p:nvSpPr>
          <p:cNvPr id="722" name="Shape 7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sz="4800">
                <a:solidFill>
                  <a:srgbClr val="ACD58D"/>
                </a:solidFill>
                <a:latin typeface="Bookman Old Style"/>
                <a:ea typeface="Bookman Old Style"/>
                <a:cs typeface="Bookman Old Style"/>
                <a:sym typeface="Bookman Old Style"/>
              </a:rPr>
              <a:t>Goals</a:t>
            </a:r>
            <a:endParaRPr b="0" i="0" sz="4800" u="none" cap="none" strike="noStrike">
              <a:solidFill>
                <a:srgbClr val="ACD58D"/>
              </a:solidFill>
              <a:latin typeface="Bookman Old Style"/>
              <a:ea typeface="Bookman Old Style"/>
              <a:cs typeface="Bookman Old Style"/>
              <a:sym typeface="Bookman Old Style"/>
            </a:endParaRPr>
          </a:p>
        </p:txBody>
      </p:sp>
      <p:sp>
        <p:nvSpPr>
          <p:cNvPr id="723" name="Shape 723"/>
          <p:cNvSpPr txBox="1"/>
          <p:nvPr>
            <p:ph idx="1" type="body"/>
          </p:nvPr>
        </p:nvSpPr>
        <p:spPr>
          <a:xfrm>
            <a:off x="780500" y="1985175"/>
            <a:ext cx="10900500" cy="2656800"/>
          </a:xfrm>
          <a:prstGeom prst="rect">
            <a:avLst/>
          </a:prstGeom>
          <a:noFill/>
          <a:ln>
            <a:noFill/>
          </a:ln>
        </p:spPr>
        <p:txBody>
          <a:bodyPr anchorCtr="0" anchor="t" bIns="45700" lIns="91425" spcFirstLastPara="1" rIns="91425" wrap="square" tIns="45700">
            <a:noAutofit/>
          </a:bodyPr>
          <a:lstStyle/>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Maintains or improves character and heritage of Waterloo</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Guarantees appropriate development of downtown</a:t>
            </a:r>
            <a:endParaRPr>
              <a:solidFill>
                <a:srgbClr val="FFFFFF"/>
              </a:solidFill>
              <a:latin typeface="Bookman Old Style"/>
              <a:ea typeface="Bookman Old Style"/>
              <a:cs typeface="Bookman Old Style"/>
              <a:sym typeface="Bookman Old Style"/>
            </a:endParaRPr>
          </a:p>
          <a:p>
            <a:pPr indent="0" lvl="0" marL="0" rtl="0">
              <a:lnSpc>
                <a:spcPct val="100000"/>
              </a:lnSpc>
              <a:spcBef>
                <a:spcPts val="0"/>
              </a:spcBef>
              <a:spcAft>
                <a:spcPts val="0"/>
              </a:spcAft>
              <a:buNone/>
            </a:pPr>
            <a:r>
              <a:t/>
            </a:r>
            <a:endParaRPr>
              <a:solidFill>
                <a:srgbClr val="FFFFFF"/>
              </a:solidFill>
              <a:latin typeface="Bookman Old Style"/>
              <a:ea typeface="Bookman Old Style"/>
              <a:cs typeface="Bookman Old Style"/>
              <a:sym typeface="Bookman Old Style"/>
            </a:endParaRPr>
          </a:p>
          <a:p>
            <a:pPr indent="-228600" lvl="0" marL="228600" rtl="0">
              <a:lnSpc>
                <a:spcPct val="100000"/>
              </a:lnSpc>
              <a:spcBef>
                <a:spcPts val="0"/>
              </a:spcBef>
              <a:spcAft>
                <a:spcPts val="0"/>
              </a:spcAft>
              <a:buClr>
                <a:srgbClr val="FFFFFF"/>
              </a:buClr>
              <a:buSzPts val="2800"/>
              <a:buFont typeface="Arial"/>
              <a:buChar char="•"/>
            </a:pPr>
            <a:r>
              <a:rPr lang="en-US">
                <a:solidFill>
                  <a:srgbClr val="FFFFFF"/>
                </a:solidFill>
                <a:latin typeface="Bookman Old Style"/>
                <a:ea typeface="Bookman Old Style"/>
                <a:cs typeface="Bookman Old Style"/>
                <a:sym typeface="Bookman Old Style"/>
              </a:rPr>
              <a:t>Assures walkability</a:t>
            </a:r>
            <a:endParaRPr>
              <a:solidFill>
                <a:srgbClr val="FFFFFF"/>
              </a:solidFill>
              <a:latin typeface="Bookman Old Style"/>
              <a:ea typeface="Bookman Old Style"/>
              <a:cs typeface="Bookman Old Style"/>
              <a:sym typeface="Bookman Old Styl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27" name="Shape 727"/>
        <p:cNvGrpSpPr/>
        <p:nvPr/>
      </p:nvGrpSpPr>
      <p:grpSpPr>
        <a:xfrm>
          <a:off x="0" y="0"/>
          <a:ext cx="0" cy="0"/>
          <a:chOff x="0" y="0"/>
          <a:chExt cx="0" cy="0"/>
        </a:xfrm>
      </p:grpSpPr>
      <p:sp>
        <p:nvSpPr>
          <p:cNvPr id="728" name="Shape 728"/>
          <p:cNvSpPr txBox="1"/>
          <p:nvPr>
            <p:ph type="title"/>
          </p:nvPr>
        </p:nvSpPr>
        <p:spPr>
          <a:xfrm>
            <a:off x="879677" y="365126"/>
            <a:ext cx="10351143"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Cost, Partners, and Priority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729" name="Shape 729"/>
          <p:cNvGraphicFramePr/>
          <p:nvPr/>
        </p:nvGraphicFramePr>
        <p:xfrm>
          <a:off x="1194941" y="2280212"/>
          <a:ext cx="3000000" cy="3000000"/>
        </p:xfrm>
        <a:graphic>
          <a:graphicData uri="http://schemas.openxmlformats.org/drawingml/2006/table">
            <a:tbl>
              <a:tblPr>
                <a:noFill/>
                <a:tableStyleId>{2DC37B69-B0D3-411D-B0AC-8B78E973675B}</a:tableStyleId>
              </a:tblPr>
              <a:tblGrid>
                <a:gridCol w="2276700"/>
                <a:gridCol w="3994050"/>
                <a:gridCol w="1913100"/>
                <a:gridCol w="1670200"/>
              </a:tblGrid>
              <a:tr h="64290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Project Component</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Community Partner(s)</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Funding Source </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2400" u="none" cap="none" strike="noStrike">
                          <a:solidFill>
                            <a:srgbClr val="ABD58D"/>
                          </a:solidFill>
                          <a:latin typeface="Bookman Old Style"/>
                          <a:ea typeface="Bookman Old Style"/>
                          <a:cs typeface="Bookman Old Style"/>
                          <a:sym typeface="Bookman Old Style"/>
                        </a:rPr>
                        <a:t>Priority</a:t>
                      </a:r>
                      <a:endParaRPr b="1" sz="2400" u="none" cap="none" strike="noStrike">
                        <a:solidFill>
                          <a:srgbClr val="ABD58D"/>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1383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chemeClr val="lt1"/>
                          </a:solidFill>
                          <a:latin typeface="Bookman Old Style"/>
                          <a:ea typeface="Bookman Old Style"/>
                          <a:cs typeface="Bookman Old Style"/>
                          <a:sym typeface="Bookman Old Style"/>
                        </a:rPr>
                        <a:t>Urban Corridor Zone</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Town of Waterloo</a:t>
                      </a:r>
                      <a:r>
                        <a:rPr lang="en-US" sz="1800">
                          <a:solidFill>
                            <a:srgbClr val="FFFFFF"/>
                          </a:solidFill>
                          <a:latin typeface="Bookman Old Style"/>
                          <a:ea typeface="Bookman Old Style"/>
                          <a:cs typeface="Bookman Old Style"/>
                          <a:sym typeface="Bookman Old Style"/>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DeKalb County Planning,</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Local downtown stakeholders</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No funding necessary</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Low</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1138350">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1" lang="en-US" sz="1800" u="none" cap="none" strike="noStrike">
                          <a:solidFill>
                            <a:schemeClr val="lt1"/>
                          </a:solidFill>
                          <a:latin typeface="Bookman Old Style"/>
                          <a:ea typeface="Bookman Old Style"/>
                          <a:cs typeface="Bookman Old Style"/>
                          <a:sym typeface="Bookman Old Style"/>
                        </a:rPr>
                        <a:t>Historic Preservation Guidelines</a:t>
                      </a:r>
                      <a:endParaRPr b="1" sz="18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Office of Community and Rural Affairs</a:t>
                      </a:r>
                      <a:r>
                        <a:rPr lang="en-US" sz="1800">
                          <a:solidFill>
                            <a:srgbClr val="FFFFFF"/>
                          </a:solidFill>
                          <a:latin typeface="Bookman Old Style"/>
                          <a:ea typeface="Bookman Old Style"/>
                          <a:cs typeface="Bookman Old Style"/>
                          <a:sym typeface="Bookman Old Style"/>
                        </a:rPr>
                        <a:t>, </a:t>
                      </a:r>
                      <a:r>
                        <a:rPr b="0" lang="en-US" sz="1800" u="none" cap="none" strike="noStrike">
                          <a:solidFill>
                            <a:srgbClr val="FFFFFF"/>
                          </a:solidFill>
                          <a:latin typeface="Bookman Old Style"/>
                          <a:ea typeface="Bookman Old Style"/>
                          <a:cs typeface="Bookman Old Style"/>
                          <a:sym typeface="Bookman Old Style"/>
                        </a:rPr>
                        <a:t>Indiana Landmarks</a:t>
                      </a:r>
                      <a:r>
                        <a:rPr lang="en-US" sz="1800">
                          <a:solidFill>
                            <a:srgbClr val="FFFFFF"/>
                          </a:solidFill>
                        </a:rPr>
                        <a:t>,</a:t>
                      </a:r>
                      <a:endParaRPr b="0" sz="1800" u="none" cap="none" strike="noStrike">
                        <a:solidFill>
                          <a:srgbClr val="FFFFFF"/>
                        </a:solidFill>
                        <a:latin typeface="Bookman Old Style"/>
                        <a:ea typeface="Bookman Old Style"/>
                        <a:cs typeface="Bookman Old Style"/>
                        <a:sym typeface="Bookman Old Style"/>
                      </a:endParaRPr>
                    </a:p>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American Planning Association</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Private</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rPr b="0" lang="en-US" sz="1800" u="none" cap="none" strike="noStrike">
                          <a:solidFill>
                            <a:srgbClr val="FFFFFF"/>
                          </a:solidFill>
                          <a:latin typeface="Bookman Old Style"/>
                          <a:ea typeface="Bookman Old Style"/>
                          <a:cs typeface="Bookman Old Style"/>
                          <a:sym typeface="Bookman Old Style"/>
                        </a:rPr>
                        <a:t>Low </a:t>
                      </a:r>
                      <a:endParaRPr b="0" sz="1800" u="none" cap="none" strike="noStrike">
                        <a:solidFill>
                          <a:srgbClr val="FFFFFF"/>
                        </a:solidFill>
                        <a:latin typeface="Bookman Old Style"/>
                        <a:ea typeface="Bookman Old Style"/>
                        <a:cs typeface="Bookman Old Style"/>
                        <a:sym typeface="Bookman Old Style"/>
                      </a:endParaRPr>
                    </a:p>
                  </a:txBody>
                  <a:tcPr marT="63500" marB="63500" marR="63500" marL="63500" anchor="ctr">
                    <a:lnL cap="flat" cmpd="sng" w="19050">
                      <a:solidFill>
                        <a:srgbClr val="ABD58D"/>
                      </a:solidFill>
                      <a:prstDash val="solid"/>
                      <a:round/>
                      <a:headEnd len="sm" w="sm" type="none"/>
                      <a:tailEnd len="sm" w="sm" type="none"/>
                    </a:lnL>
                    <a:lnR cap="flat" cmpd="sng" w="19050">
                      <a:solidFill>
                        <a:srgbClr val="ABD58D"/>
                      </a:solidFill>
                      <a:prstDash val="solid"/>
                      <a:round/>
                      <a:headEnd len="sm" w="sm" type="none"/>
                      <a:tailEnd len="sm" w="sm" type="none"/>
                    </a:lnR>
                    <a:lnT cap="flat" cmpd="sng" w="19050">
                      <a:solidFill>
                        <a:srgbClr val="ABD58D"/>
                      </a:solidFill>
                      <a:prstDash val="solid"/>
                      <a:round/>
                      <a:headEnd len="sm" w="sm" type="none"/>
                      <a:tailEnd len="sm" w="sm" type="none"/>
                    </a:lnT>
                    <a:lnB cap="flat" cmpd="sng" w="19050">
                      <a:solidFill>
                        <a:srgbClr val="ABD58D"/>
                      </a:solidFill>
                      <a:prstDash val="solid"/>
                      <a:round/>
                      <a:headEnd len="sm" w="sm" type="none"/>
                      <a:tailEnd len="sm" w="sm" type="none"/>
                    </a:lnB>
                  </a:tcPr>
                </a:tc>
              </a:tr>
              <a:tr h="395175">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lt1"/>
                        </a:solidFill>
                        <a:latin typeface="Bookman Old Style"/>
                        <a:ea typeface="Bookman Old Style"/>
                        <a:cs typeface="Bookman Old Style"/>
                        <a:sym typeface="Bookman Old Style"/>
                      </a:endParaRPr>
                    </a:p>
                  </a:txBody>
                  <a:tcPr marT="63500" marB="635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BD58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rgbClr val="ACD58D"/>
                        </a:solidFill>
                        <a:latin typeface="Bookman Old Style"/>
                        <a:ea typeface="Bookman Old Style"/>
                        <a:cs typeface="Bookman Old Style"/>
                        <a:sym typeface="Bookman Old Style"/>
                      </a:endParaRPr>
                    </a:p>
                  </a:txBody>
                  <a:tcPr marT="63500" marB="635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BD58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rgbClr val="ACD58D"/>
                        </a:solidFill>
                        <a:latin typeface="Bookman Old Style"/>
                        <a:ea typeface="Bookman Old Style"/>
                        <a:cs typeface="Bookman Old Style"/>
                        <a:sym typeface="Bookman Old Style"/>
                      </a:endParaRPr>
                    </a:p>
                  </a:txBody>
                  <a:tcPr marT="63500" marB="635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BD58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rgbClr val="ACD58D"/>
                        </a:solidFill>
                        <a:latin typeface="Bookman Old Style"/>
                        <a:ea typeface="Bookman Old Style"/>
                        <a:cs typeface="Bookman Old Style"/>
                        <a:sym typeface="Bookman Old Style"/>
                      </a:endParaRPr>
                    </a:p>
                  </a:txBody>
                  <a:tcPr marT="63500" marB="635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ABD58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33" name="Shape 733"/>
        <p:cNvGrpSpPr/>
        <p:nvPr/>
      </p:nvGrpSpPr>
      <p:grpSpPr>
        <a:xfrm>
          <a:off x="0" y="0"/>
          <a:ext cx="0" cy="0"/>
          <a:chOff x="0" y="0"/>
          <a:chExt cx="0" cy="0"/>
        </a:xfrm>
      </p:grpSpPr>
      <p:sp>
        <p:nvSpPr>
          <p:cNvPr id="734" name="Shape 734"/>
          <p:cNvSpPr txBox="1"/>
          <p:nvPr>
            <p:ph type="title"/>
          </p:nvPr>
        </p:nvSpPr>
        <p:spPr>
          <a:xfrm>
            <a:off x="920402" y="1"/>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Design Projects </a:t>
            </a:r>
            <a:r>
              <a:rPr lang="en-US">
                <a:solidFill>
                  <a:srgbClr val="ACD58D"/>
                </a:solidFill>
                <a:latin typeface="Bookman Old Style"/>
                <a:ea typeface="Bookman Old Style"/>
                <a:cs typeface="Bookman Old Style"/>
                <a:sym typeface="Bookman Old Style"/>
              </a:rPr>
              <a:t>Summary </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735" name="Shape 735"/>
          <p:cNvGraphicFramePr/>
          <p:nvPr/>
        </p:nvGraphicFramePr>
        <p:xfrm>
          <a:off x="2614638" y="1097225"/>
          <a:ext cx="3000000" cy="3000000"/>
        </p:xfrm>
        <a:graphic>
          <a:graphicData uri="http://schemas.openxmlformats.org/drawingml/2006/table">
            <a:tbl>
              <a:tblPr>
                <a:noFill/>
                <a:tableStyleId>{A865AF95-C702-4B16-B59D-71BE309FB7C3}</a:tableStyleId>
              </a:tblPr>
              <a:tblGrid>
                <a:gridCol w="5154225"/>
                <a:gridCol w="1808500"/>
              </a:tblGrid>
              <a:tr h="506300">
                <a:tc gridSpan="2">
                  <a:txBody>
                    <a:bodyPr>
                      <a:noAutofit/>
                    </a:bodyPr>
                    <a:lstStyle/>
                    <a:p>
                      <a:pPr indent="0" lvl="0" marL="0" rtl="0" algn="ctr">
                        <a:lnSpc>
                          <a:spcPct val="115000"/>
                        </a:lnSpc>
                        <a:spcBef>
                          <a:spcPts val="0"/>
                        </a:spcBef>
                        <a:spcAft>
                          <a:spcPts val="0"/>
                        </a:spcAft>
                        <a:buNone/>
                      </a:pPr>
                      <a:r>
                        <a:rPr b="1" lang="en-US" sz="2000">
                          <a:solidFill>
                            <a:srgbClr val="ABD58D"/>
                          </a:solidFill>
                          <a:latin typeface="Bookman Old Style"/>
                          <a:ea typeface="Bookman Old Style"/>
                          <a:cs typeface="Bookman Old Style"/>
                          <a:sym typeface="Bookman Old Style"/>
                        </a:rPr>
                        <a:t>Proposed Design Projects</a:t>
                      </a:r>
                      <a:endParaRPr b="1" sz="2000">
                        <a:solidFill>
                          <a:srgbClr val="ABD58D"/>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FFFFFF"/>
                      </a:solidFill>
                      <a:prstDash val="solid"/>
                      <a:round/>
                      <a:headEnd len="sm" w="sm" type="none"/>
                      <a:tailEnd len="sm" w="sm" type="none"/>
                    </a:lnB>
                  </a:tcPr>
                </a:tc>
                <a:tc hMerge="1"/>
              </a:tr>
              <a:tr h="506300">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Project/Program</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Priority</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Streetscaping and Complete Streets</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Trail Extension and Depot</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Farmers' Market</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Summer Movie Nights</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Community Center</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Gateway Signage</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Dog Park</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Public Art</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Community Swimming Pool &amp; Splash Pad</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39" name="Shape 739"/>
        <p:cNvGrpSpPr/>
        <p:nvPr/>
      </p:nvGrpSpPr>
      <p:grpSpPr>
        <a:xfrm>
          <a:off x="0" y="0"/>
          <a:ext cx="0" cy="0"/>
          <a:chOff x="0" y="0"/>
          <a:chExt cx="0" cy="0"/>
        </a:xfrm>
      </p:grpSpPr>
      <p:sp>
        <p:nvSpPr>
          <p:cNvPr id="740" name="Shape 740"/>
          <p:cNvSpPr txBox="1"/>
          <p:nvPr>
            <p:ph type="title"/>
          </p:nvPr>
        </p:nvSpPr>
        <p:spPr>
          <a:xfrm>
            <a:off x="920402" y="1"/>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Policy Programs Summary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741" name="Shape 741"/>
          <p:cNvGraphicFramePr/>
          <p:nvPr/>
        </p:nvGraphicFramePr>
        <p:xfrm>
          <a:off x="2614638" y="1130150"/>
          <a:ext cx="3000000" cy="3000000"/>
        </p:xfrm>
        <a:graphic>
          <a:graphicData uri="http://schemas.openxmlformats.org/drawingml/2006/table">
            <a:tbl>
              <a:tblPr>
                <a:noFill/>
                <a:tableStyleId>{A865AF95-C702-4B16-B59D-71BE309FB7C3}</a:tableStyleId>
              </a:tblPr>
              <a:tblGrid>
                <a:gridCol w="5154225"/>
                <a:gridCol w="1808500"/>
              </a:tblGrid>
              <a:tr h="506300">
                <a:tc gridSpan="2">
                  <a:txBody>
                    <a:bodyPr>
                      <a:noAutofit/>
                    </a:bodyPr>
                    <a:lstStyle/>
                    <a:p>
                      <a:pPr indent="0" lvl="0" marL="0" rtl="0" algn="ctr">
                        <a:lnSpc>
                          <a:spcPct val="115000"/>
                        </a:lnSpc>
                        <a:spcBef>
                          <a:spcPts val="0"/>
                        </a:spcBef>
                        <a:spcAft>
                          <a:spcPts val="0"/>
                        </a:spcAft>
                        <a:buNone/>
                      </a:pPr>
                      <a:r>
                        <a:rPr b="1" lang="en-US" sz="2000">
                          <a:solidFill>
                            <a:srgbClr val="ABD58D"/>
                          </a:solidFill>
                          <a:latin typeface="Bookman Old Style"/>
                          <a:ea typeface="Bookman Old Style"/>
                          <a:cs typeface="Bookman Old Style"/>
                          <a:sym typeface="Bookman Old Style"/>
                        </a:rPr>
                        <a:t>Proposed Policy Programs</a:t>
                      </a:r>
                      <a:endParaRPr b="1" sz="2000">
                        <a:solidFill>
                          <a:srgbClr val="ABD58D"/>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FFFFFF"/>
                      </a:solidFill>
                      <a:prstDash val="solid"/>
                      <a:round/>
                      <a:headEnd len="sm" w="sm" type="none"/>
                      <a:tailEnd len="sm" w="sm" type="none"/>
                    </a:lnB>
                  </a:tcPr>
                </a:tc>
                <a:tc hMerge="1"/>
              </a:tr>
              <a:tr h="506300">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Project/Program</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Priority</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Capital Improvement Plan</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Existing Building Reuse Program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Grocery Store/Restaurant Incentive Program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Permit and Utility Fee Waiver Program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Revolving Loan Fund</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Public-Private Partnership Program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High</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Restaurant Incubator Space</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Medium</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Business Incubator Space</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Venture Capital Fund</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45" name="Shape 745"/>
        <p:cNvGrpSpPr/>
        <p:nvPr/>
      </p:nvGrpSpPr>
      <p:grpSpPr>
        <a:xfrm>
          <a:off x="0" y="0"/>
          <a:ext cx="0" cy="0"/>
          <a:chOff x="0" y="0"/>
          <a:chExt cx="0" cy="0"/>
        </a:xfrm>
      </p:grpSpPr>
      <p:sp>
        <p:nvSpPr>
          <p:cNvPr id="746" name="Shape 746"/>
          <p:cNvSpPr txBox="1"/>
          <p:nvPr>
            <p:ph type="title"/>
          </p:nvPr>
        </p:nvSpPr>
        <p:spPr>
          <a:xfrm>
            <a:off x="920402" y="1"/>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Regulatory </a:t>
            </a:r>
            <a:r>
              <a:rPr lang="en-US">
                <a:solidFill>
                  <a:srgbClr val="ACD58D"/>
                </a:solidFill>
                <a:latin typeface="Bookman Old Style"/>
                <a:ea typeface="Bookman Old Style"/>
                <a:cs typeface="Bookman Old Style"/>
                <a:sym typeface="Bookman Old Style"/>
              </a:rPr>
              <a:t>Programs Summary</a:t>
            </a:r>
            <a:endParaRPr b="0" i="0" sz="4400" u="none" cap="none" strike="noStrike">
              <a:solidFill>
                <a:srgbClr val="ACD58D"/>
              </a:solidFill>
              <a:latin typeface="Bookman Old Style"/>
              <a:ea typeface="Bookman Old Style"/>
              <a:cs typeface="Bookman Old Style"/>
              <a:sym typeface="Bookman Old Style"/>
            </a:endParaRPr>
          </a:p>
        </p:txBody>
      </p:sp>
      <p:graphicFrame>
        <p:nvGraphicFramePr>
          <p:cNvPr id="747" name="Shape 747"/>
          <p:cNvGraphicFramePr/>
          <p:nvPr/>
        </p:nvGraphicFramePr>
        <p:xfrm>
          <a:off x="2614625" y="1931150"/>
          <a:ext cx="3000000" cy="3000000"/>
        </p:xfrm>
        <a:graphic>
          <a:graphicData uri="http://schemas.openxmlformats.org/drawingml/2006/table">
            <a:tbl>
              <a:tblPr>
                <a:noFill/>
                <a:tableStyleId>{A865AF95-C702-4B16-B59D-71BE309FB7C3}</a:tableStyleId>
              </a:tblPr>
              <a:tblGrid>
                <a:gridCol w="5154225"/>
                <a:gridCol w="1808500"/>
              </a:tblGrid>
              <a:tr h="506300">
                <a:tc gridSpan="2">
                  <a:txBody>
                    <a:bodyPr>
                      <a:noAutofit/>
                    </a:bodyPr>
                    <a:lstStyle/>
                    <a:p>
                      <a:pPr indent="0" lvl="0" marL="0" rtl="0" algn="ctr">
                        <a:lnSpc>
                          <a:spcPct val="115000"/>
                        </a:lnSpc>
                        <a:spcBef>
                          <a:spcPts val="0"/>
                        </a:spcBef>
                        <a:spcAft>
                          <a:spcPts val="0"/>
                        </a:spcAft>
                        <a:buNone/>
                      </a:pPr>
                      <a:r>
                        <a:rPr b="1" lang="en-US" sz="2000">
                          <a:solidFill>
                            <a:srgbClr val="ABD58D"/>
                          </a:solidFill>
                          <a:latin typeface="Bookman Old Style"/>
                          <a:ea typeface="Bookman Old Style"/>
                          <a:cs typeface="Bookman Old Style"/>
                          <a:sym typeface="Bookman Old Style"/>
                        </a:rPr>
                        <a:t>Proposed Regulatory Programs</a:t>
                      </a:r>
                      <a:endParaRPr b="1" sz="2000">
                        <a:solidFill>
                          <a:srgbClr val="ABD58D"/>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FFFFFF"/>
                      </a:solidFill>
                      <a:prstDash val="solid"/>
                      <a:round/>
                      <a:headEnd len="sm" w="sm" type="none"/>
                      <a:tailEnd len="sm" w="sm" type="none"/>
                    </a:lnB>
                  </a:tcPr>
                </a:tc>
                <a:tc hMerge="1"/>
              </a:tr>
              <a:tr h="506300">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Project/Program</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c>
                  <a:txBody>
                    <a:bodyPr>
                      <a:noAutofit/>
                    </a:bodyPr>
                    <a:lstStyle/>
                    <a:p>
                      <a:pPr indent="0" lvl="0" marL="0" rtl="0" algn="ctr">
                        <a:lnSpc>
                          <a:spcPct val="115000"/>
                        </a:lnSpc>
                        <a:spcBef>
                          <a:spcPts val="0"/>
                        </a:spcBef>
                        <a:spcAft>
                          <a:spcPts val="0"/>
                        </a:spcAft>
                        <a:buNone/>
                      </a:pPr>
                      <a:r>
                        <a:rPr b="1" lang="en-US" sz="2000">
                          <a:solidFill>
                            <a:srgbClr val="385623"/>
                          </a:solidFill>
                          <a:latin typeface="Bookman Old Style"/>
                          <a:ea typeface="Bookman Old Style"/>
                          <a:cs typeface="Bookman Old Style"/>
                          <a:sym typeface="Bookman Old Style"/>
                        </a:rPr>
                        <a:t>Priority</a:t>
                      </a:r>
                      <a:endParaRPr b="1" sz="2000">
                        <a:solidFill>
                          <a:srgbClr val="385623"/>
                        </a:solidFill>
                        <a:latin typeface="Bookman Old Style"/>
                        <a:ea typeface="Bookman Old Style"/>
                        <a:cs typeface="Bookman Old Style"/>
                        <a:sym typeface="Bookman Old Style"/>
                      </a:endParaRPr>
                    </a:p>
                  </a:txBody>
                  <a:tcPr marT="19050" marB="19050" marR="28575" marL="285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ABD58D"/>
                    </a:solidFill>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Sign Ordinance</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Urban Corridor Zoning Ordinance</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6300">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Historic Preservation Guidelines</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1800">
                          <a:solidFill>
                            <a:srgbClr val="FFFFFF"/>
                          </a:solidFill>
                          <a:latin typeface="Bookman Old Style"/>
                          <a:ea typeface="Bookman Old Style"/>
                          <a:cs typeface="Bookman Old Style"/>
                          <a:sym typeface="Bookman Old Style"/>
                        </a:rPr>
                        <a:t>Low</a:t>
                      </a:r>
                      <a:endParaRPr sz="1800">
                        <a:solidFill>
                          <a:srgbClr val="FFFFFF"/>
                        </a:solidFill>
                        <a:latin typeface="Bookman Old Style"/>
                        <a:ea typeface="Bookman Old Style"/>
                        <a:cs typeface="Bookman Old Style"/>
                        <a:sym typeface="Bookman Old Style"/>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751" name="Shape 751"/>
        <p:cNvGrpSpPr/>
        <p:nvPr/>
      </p:nvGrpSpPr>
      <p:grpSpPr>
        <a:xfrm>
          <a:off x="0" y="0"/>
          <a:ext cx="0" cy="0"/>
          <a:chOff x="0" y="0"/>
          <a:chExt cx="0" cy="0"/>
        </a:xfrm>
      </p:grpSpPr>
      <p:sp>
        <p:nvSpPr>
          <p:cNvPr id="752" name="Shape 752"/>
          <p:cNvSpPr txBox="1"/>
          <p:nvPr>
            <p:ph type="title"/>
          </p:nvPr>
        </p:nvSpPr>
        <p:spPr>
          <a:xfrm>
            <a:off x="920402" y="2766151"/>
            <a:ext cx="103512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lang="en-US">
                <a:solidFill>
                  <a:srgbClr val="ACD58D"/>
                </a:solidFill>
                <a:latin typeface="Bookman Old Style"/>
                <a:ea typeface="Bookman Old Style"/>
                <a:cs typeface="Bookman Old Style"/>
                <a:sym typeface="Bookman Old Style"/>
              </a:rPr>
              <a:t>Questions? </a:t>
            </a:r>
            <a:endParaRPr b="0" i="0" sz="4400" u="none" cap="none" strike="noStrike">
              <a:solidFill>
                <a:srgbClr val="ACD58D"/>
              </a:solidFill>
              <a:latin typeface="Bookman Old Style"/>
              <a:ea typeface="Bookman Old Style"/>
              <a:cs typeface="Bookman Old Style"/>
              <a:sym typeface="Bookman Old Styl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734"/>
        </a:solidFill>
      </p:bgPr>
    </p:bg>
    <p:spTree>
      <p:nvGrpSpPr>
        <p:cNvPr id="201" name="Shape 201"/>
        <p:cNvGrpSpPr/>
        <p:nvPr/>
      </p:nvGrpSpPr>
      <p:grpSpPr>
        <a:xfrm>
          <a:off x="0" y="0"/>
          <a:ext cx="0" cy="0"/>
          <a:chOff x="0" y="0"/>
          <a:chExt cx="0" cy="0"/>
        </a:xfrm>
      </p:grpSpPr>
      <p:sp>
        <p:nvSpPr>
          <p:cNvPr id="202" name="Shape 202"/>
          <p:cNvSpPr txBox="1"/>
          <p:nvPr>
            <p:ph type="title"/>
          </p:nvPr>
        </p:nvSpPr>
        <p:spPr>
          <a:xfrm>
            <a:off x="480750" y="112675"/>
            <a:ext cx="11230500" cy="147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ABD58D"/>
              </a:buClr>
              <a:buSzPts val="4400"/>
              <a:buFont typeface="Bookman Old Style"/>
              <a:buNone/>
            </a:pPr>
            <a:r>
              <a:rPr b="0" i="0" lang="en-US" sz="4400" u="none" cap="none" strike="noStrike">
                <a:solidFill>
                  <a:srgbClr val="ABD58D"/>
                </a:solidFill>
                <a:latin typeface="Bookman Old Style"/>
                <a:ea typeface="Bookman Old Style"/>
                <a:cs typeface="Bookman Old Style"/>
                <a:sym typeface="Bookman Old Style"/>
              </a:rPr>
              <a:t>Key Findings from Community Survey</a:t>
            </a:r>
            <a:endParaRPr b="0" i="0" sz="4400" u="none" cap="none" strike="noStrike">
              <a:solidFill>
                <a:schemeClr val="dk1"/>
              </a:solidFill>
              <a:latin typeface="Calibri"/>
              <a:ea typeface="Calibri"/>
              <a:cs typeface="Calibri"/>
              <a:sym typeface="Calibri"/>
            </a:endParaRPr>
          </a:p>
        </p:txBody>
      </p:sp>
      <p:sp>
        <p:nvSpPr>
          <p:cNvPr id="203" name="Shape 203"/>
          <p:cNvSpPr txBox="1"/>
          <p:nvPr/>
        </p:nvSpPr>
        <p:spPr>
          <a:xfrm>
            <a:off x="182725" y="1652825"/>
            <a:ext cx="3866700" cy="46569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50000"/>
              </a:lnSpc>
              <a:spcBef>
                <a:spcPts val="120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Favorite Downtown Features</a:t>
            </a:r>
            <a:endParaRPr sz="1800">
              <a:solidFill>
                <a:srgbClr val="FFFFFF"/>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Restaurants</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Historic Charm</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Walkability</a:t>
            </a:r>
            <a:endParaRPr sz="1600">
              <a:solidFill>
                <a:srgbClr val="ABD58D"/>
              </a:solidFill>
              <a:latin typeface="Bookman Old Style"/>
              <a:ea typeface="Bookman Old Style"/>
              <a:cs typeface="Bookman Old Style"/>
              <a:sym typeface="Bookman Old Style"/>
            </a:endParaRPr>
          </a:p>
          <a:p>
            <a:pPr indent="-330200" lvl="0" marL="342900" rtl="0">
              <a:lnSpc>
                <a:spcPct val="150000"/>
              </a:lnSpc>
              <a:spcBef>
                <a:spcPts val="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Desired Physical Features</a:t>
            </a:r>
            <a:endParaRPr sz="1800">
              <a:solidFill>
                <a:srgbClr val="FFFFFF"/>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Improved Landscaping</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Event Space</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Public Art</a:t>
            </a:r>
            <a:endParaRPr sz="1600">
              <a:solidFill>
                <a:srgbClr val="ABD58D"/>
              </a:solidFill>
              <a:latin typeface="Bookman Old Style"/>
              <a:ea typeface="Bookman Old Style"/>
              <a:cs typeface="Bookman Old Style"/>
              <a:sym typeface="Bookman Old Style"/>
            </a:endParaRPr>
          </a:p>
          <a:p>
            <a:pPr indent="-330200" lvl="0" marL="342900" rtl="0">
              <a:lnSpc>
                <a:spcPct val="150000"/>
              </a:lnSpc>
              <a:spcBef>
                <a:spcPts val="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Establishments to Expand</a:t>
            </a:r>
            <a:endParaRPr sz="1800">
              <a:solidFill>
                <a:srgbClr val="FFFFFF"/>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Restaurants</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Grocery Store</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Downtown Shopping</a:t>
            </a:r>
            <a:endParaRPr b="0" i="0" sz="1800" u="none" cap="none" strike="noStrike">
              <a:solidFill>
                <a:srgbClr val="ABD58D"/>
              </a:solidFill>
              <a:latin typeface="Arial"/>
              <a:ea typeface="Arial"/>
              <a:cs typeface="Arial"/>
              <a:sym typeface="Arial"/>
            </a:endParaRPr>
          </a:p>
        </p:txBody>
      </p:sp>
      <p:sp>
        <p:nvSpPr>
          <p:cNvPr id="204" name="Shape 204"/>
          <p:cNvSpPr txBox="1"/>
          <p:nvPr/>
        </p:nvSpPr>
        <p:spPr>
          <a:xfrm>
            <a:off x="8551275" y="1652825"/>
            <a:ext cx="3519900" cy="37911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50000"/>
              </a:lnSpc>
              <a:spcBef>
                <a:spcPts val="120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Desired Events</a:t>
            </a:r>
            <a:endParaRPr sz="1800">
              <a:solidFill>
                <a:srgbClr val="FFFFFF"/>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Farmers’ Market</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Festivals</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Summer Movie Nights</a:t>
            </a:r>
            <a:endParaRPr sz="1600">
              <a:solidFill>
                <a:srgbClr val="ABD58D"/>
              </a:solidFill>
              <a:latin typeface="Bookman Old Style"/>
              <a:ea typeface="Bookman Old Style"/>
              <a:cs typeface="Bookman Old Style"/>
              <a:sym typeface="Bookman Old Style"/>
            </a:endParaRPr>
          </a:p>
          <a:p>
            <a:pPr indent="-330200" lvl="0" marL="342900" rtl="0">
              <a:lnSpc>
                <a:spcPct val="150000"/>
              </a:lnSpc>
              <a:spcBef>
                <a:spcPts val="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Main Services Outside    Waterloo</a:t>
            </a:r>
            <a:endParaRPr sz="1800">
              <a:solidFill>
                <a:srgbClr val="FFFFFF"/>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Medical</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Automotive</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Banking</a:t>
            </a:r>
            <a:endParaRPr b="0" i="0" sz="1800" u="none" cap="none" strike="noStrike">
              <a:solidFill>
                <a:srgbClr val="ABD58D"/>
              </a:solidFill>
              <a:latin typeface="Arial"/>
              <a:ea typeface="Arial"/>
              <a:cs typeface="Arial"/>
              <a:sym typeface="Arial"/>
            </a:endParaRPr>
          </a:p>
        </p:txBody>
      </p:sp>
      <p:sp>
        <p:nvSpPr>
          <p:cNvPr id="205" name="Shape 205"/>
          <p:cNvSpPr txBox="1"/>
          <p:nvPr/>
        </p:nvSpPr>
        <p:spPr>
          <a:xfrm>
            <a:off x="4241775" y="1652825"/>
            <a:ext cx="4309500" cy="46569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50000"/>
              </a:lnSpc>
              <a:spcBef>
                <a:spcPts val="120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Favorite Aspects DT Waterloo</a:t>
            </a:r>
            <a:endParaRPr sz="1800">
              <a:solidFill>
                <a:srgbClr val="FFFFFF"/>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Train Depot</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Library</a:t>
            </a:r>
            <a:endParaRPr sz="1600">
              <a:solidFill>
                <a:srgbClr val="ABD58D"/>
              </a:solidFill>
              <a:latin typeface="Bookman Old Style"/>
              <a:ea typeface="Bookman Old Style"/>
              <a:cs typeface="Bookman Old Style"/>
              <a:sym typeface="Bookman Old Style"/>
            </a:endParaRPr>
          </a:p>
          <a:p>
            <a:pPr indent="-330200" lvl="1" marL="914400" marR="0" rtl="0" algn="l">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Park</a:t>
            </a:r>
            <a:endParaRPr sz="1600">
              <a:solidFill>
                <a:srgbClr val="ABD58D"/>
              </a:solidFill>
              <a:latin typeface="Bookman Old Style"/>
              <a:ea typeface="Bookman Old Style"/>
              <a:cs typeface="Bookman Old Style"/>
              <a:sym typeface="Bookman Old Style"/>
            </a:endParaRPr>
          </a:p>
          <a:p>
            <a:pPr indent="-330200" lvl="0" marL="342900" rtl="0">
              <a:lnSpc>
                <a:spcPct val="150000"/>
              </a:lnSpc>
              <a:spcBef>
                <a:spcPts val="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Least Favorite Aspects</a:t>
            </a:r>
            <a:endParaRPr sz="1800">
              <a:solidFill>
                <a:srgbClr val="FFFFFF"/>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Vacant/Abandoned Buildings</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Run-down</a:t>
            </a:r>
            <a:endParaRPr sz="1600">
              <a:solidFill>
                <a:srgbClr val="ABD58D"/>
              </a:solidFill>
              <a:latin typeface="Bookman Old Style"/>
              <a:ea typeface="Bookman Old Style"/>
              <a:cs typeface="Bookman Old Style"/>
              <a:sym typeface="Bookman Old Style"/>
            </a:endParaRPr>
          </a:p>
          <a:p>
            <a:pPr indent="-330200" lvl="0" marL="342900" rtl="0">
              <a:lnSpc>
                <a:spcPct val="150000"/>
              </a:lnSpc>
              <a:spcBef>
                <a:spcPts val="0"/>
              </a:spcBef>
              <a:spcAft>
                <a:spcPts val="0"/>
              </a:spcAft>
              <a:buClr>
                <a:srgbClr val="FFFFFF"/>
              </a:buClr>
              <a:buSzPts val="1800"/>
              <a:buFont typeface="Bookman Old Style"/>
              <a:buChar char="•"/>
            </a:pPr>
            <a:r>
              <a:rPr lang="en-US" sz="1800">
                <a:solidFill>
                  <a:srgbClr val="FFFFFF"/>
                </a:solidFill>
                <a:latin typeface="Bookman Old Style"/>
                <a:ea typeface="Bookman Old Style"/>
                <a:cs typeface="Bookman Old Style"/>
                <a:sym typeface="Bookman Old Style"/>
              </a:rPr>
              <a:t>Main Expenditures Outside Waterloo</a:t>
            </a:r>
            <a:endParaRPr sz="1800">
              <a:solidFill>
                <a:srgbClr val="FFFFFF"/>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Grocery</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Clothing</a:t>
            </a:r>
            <a:endParaRPr sz="1600">
              <a:solidFill>
                <a:srgbClr val="ABD58D"/>
              </a:solidFill>
              <a:latin typeface="Bookman Old Style"/>
              <a:ea typeface="Bookman Old Style"/>
              <a:cs typeface="Bookman Old Style"/>
              <a:sym typeface="Bookman Old Style"/>
            </a:endParaRPr>
          </a:p>
          <a:p>
            <a:pPr indent="-330200" lvl="1" marL="914400" rtl="0">
              <a:lnSpc>
                <a:spcPct val="150000"/>
              </a:lnSpc>
              <a:spcBef>
                <a:spcPts val="0"/>
              </a:spcBef>
              <a:spcAft>
                <a:spcPts val="0"/>
              </a:spcAft>
              <a:buClr>
                <a:srgbClr val="ABD58D"/>
              </a:buClr>
              <a:buSzPts val="1600"/>
              <a:buFont typeface="Bookman Old Style"/>
              <a:buChar char="○"/>
            </a:pPr>
            <a:r>
              <a:rPr lang="en-US" sz="1600">
                <a:solidFill>
                  <a:srgbClr val="ABD58D"/>
                </a:solidFill>
                <a:latin typeface="Bookman Old Style"/>
                <a:ea typeface="Bookman Old Style"/>
                <a:cs typeface="Bookman Old Style"/>
                <a:sym typeface="Bookman Old Style"/>
              </a:rPr>
              <a:t>Household Items</a:t>
            </a:r>
            <a:endParaRPr b="0" i="0" sz="1800" u="none" cap="none" strike="noStrike">
              <a:solidFill>
                <a:srgbClr val="ABD58D"/>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